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80" r:id="rId3"/>
    <p:sldId id="283" r:id="rId4"/>
    <p:sldId id="278" r:id="rId5"/>
    <p:sldId id="275" r:id="rId6"/>
    <p:sldId id="277" r:id="rId7"/>
    <p:sldId id="276" r:id="rId8"/>
    <p:sldId id="279" r:id="rId9"/>
    <p:sldId id="257" r:id="rId10"/>
    <p:sldId id="264" r:id="rId11"/>
    <p:sldId id="273" r:id="rId12"/>
    <p:sldId id="272" r:id="rId13"/>
    <p:sldId id="271" r:id="rId14"/>
    <p:sldId id="270" r:id="rId15"/>
    <p:sldId id="269" r:id="rId16"/>
    <p:sldId id="268" r:id="rId17"/>
    <p:sldId id="267" r:id="rId18"/>
    <p:sldId id="265" r:id="rId19"/>
    <p:sldId id="266" r:id="rId20"/>
    <p:sldId id="281" r:id="rId21"/>
    <p:sldId id="282" r:id="rId22"/>
    <p:sldId id="258" r:id="rId23"/>
  </p:sldIdLst>
  <p:sldSz cx="9906000" cy="6858000" type="A4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4" d="100"/>
          <a:sy n="64" d="100"/>
        </p:scale>
        <p:origin x="-1416" y="-18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8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70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Home Editition\Pictures\Рисунок1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9530" y="1142984"/>
            <a:ext cx="9778027" cy="442915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1142984"/>
            <a:ext cx="9906000" cy="4286280"/>
          </a:xfrm>
          <a:prstGeom prst="rect">
            <a:avLst/>
          </a:prstGeom>
          <a:noFill/>
        </p:spPr>
        <p:txBody>
          <a:bodyPr wrap="none" rtlCol="0">
            <a:prstTxWarp prst="textArchDownPour">
              <a:avLst>
                <a:gd name="adj1" fmla="val 21533741"/>
                <a:gd name="adj2" fmla="val 81733"/>
              </a:avLst>
            </a:prstTxWarp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СПАСИБО, КАЗАХСКАЯ ЗЕМЛЯ!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190536" y="0"/>
            <a:ext cx="10310850" cy="6072206"/>
          </a:xfrm>
          <a:prstGeom prst="rect">
            <a:avLst/>
          </a:prstGeom>
        </p:spPr>
        <p:txBody>
          <a:bodyPr wrap="none">
            <a:prstTxWarp prst="textArchUpPour">
              <a:avLst>
                <a:gd name="adj1" fmla="val 10507019"/>
                <a:gd name="adj2" fmla="val 70028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</a:t>
            </a:r>
            <a:r>
              <a:rPr lang="kk-KZ" b="1" dirty="0" smtClean="0">
                <a:solidFill>
                  <a:srgbClr val="FF0000"/>
                </a:solidFill>
              </a:rPr>
              <a:t>ҚАЗАҚ ЖЕРІНЕ РАХМЕТ! 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5572140"/>
            <a:ext cx="990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ГУ «</a:t>
            </a:r>
            <a:r>
              <a:rPr lang="ru-RU" sz="1600" b="1" dirty="0" err="1" smtClean="0">
                <a:solidFill>
                  <a:srgbClr val="002060"/>
                </a:solidFill>
              </a:rPr>
              <a:t>Жалгизкудукская</a:t>
            </a:r>
            <a:r>
              <a:rPr lang="ru-RU" sz="1600" b="1" dirty="0" smtClean="0">
                <a:solidFill>
                  <a:srgbClr val="002060"/>
                </a:solidFill>
              </a:rPr>
              <a:t> СШ №24»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 Заместитель директора по воспитательной работе/ учитель истории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Ахметова А.Ж.</a:t>
            </a:r>
            <a:endParaRPr lang="ru-RU" sz="1600" b="1" dirty="0">
              <a:solidFill>
                <a:srgbClr val="002060"/>
              </a:solidFill>
            </a:endParaRPr>
          </a:p>
        </p:txBody>
      </p:sp>
      <p:pic>
        <p:nvPicPr>
          <p:cNvPr id="11" name="Picture 9" descr="C:\Users\Альбина\Documents\КАЗАХСТАН\картинки Казахстан\казахский орнамент\1310800621_serdce01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lum bright="-10000" contrast="40000"/>
          </a:blip>
          <a:srcRect l="4124" t="5842" r="3783" b="6532"/>
          <a:stretch>
            <a:fillRect/>
          </a:stretch>
        </p:blipFill>
        <p:spPr bwMode="auto">
          <a:xfrm>
            <a:off x="166654" y="214290"/>
            <a:ext cx="1045316" cy="864096"/>
          </a:xfrm>
          <a:prstGeom prst="rect">
            <a:avLst/>
          </a:prstGeom>
          <a:noFill/>
        </p:spPr>
      </p:pic>
      <p:pic>
        <p:nvPicPr>
          <p:cNvPr id="12" name="Picture 9" descr="C:\Users\Альбина\Documents\КАЗАХСТАН\картинки Казахстан\казахский орнамент\1310800621_serdce01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lum bright="-10000" contrast="40000"/>
          </a:blip>
          <a:srcRect l="4124" t="5842" r="3783" b="6532"/>
          <a:stretch>
            <a:fillRect/>
          </a:stretch>
        </p:blipFill>
        <p:spPr bwMode="auto">
          <a:xfrm>
            <a:off x="8667776" y="142852"/>
            <a:ext cx="1045316" cy="864096"/>
          </a:xfrm>
          <a:prstGeom prst="rect">
            <a:avLst/>
          </a:prstGeom>
          <a:noFill/>
        </p:spPr>
      </p:pic>
      <p:pic>
        <p:nvPicPr>
          <p:cNvPr id="13" name="Picture 9" descr="C:\Users\Альбина\Documents\КАЗАХСТАН\картинки Казахстан\казахский орнамент\1310800621_serdce01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lum bright="-10000" contrast="40000"/>
          </a:blip>
          <a:srcRect l="4124" t="5842" r="3783" b="6532"/>
          <a:stretch>
            <a:fillRect/>
          </a:stretch>
        </p:blipFill>
        <p:spPr bwMode="auto">
          <a:xfrm>
            <a:off x="238092" y="5786454"/>
            <a:ext cx="1045316" cy="864096"/>
          </a:xfrm>
          <a:prstGeom prst="rect">
            <a:avLst/>
          </a:prstGeom>
          <a:noFill/>
        </p:spPr>
      </p:pic>
      <p:pic>
        <p:nvPicPr>
          <p:cNvPr id="14" name="Picture 9" descr="C:\Users\Альбина\Documents\КАЗАХСТАН\картинки Казахстан\казахский орнамент\1310800621_serdce01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lum bright="-10000" contrast="40000"/>
          </a:blip>
          <a:srcRect l="4124" t="5842" r="3783" b="6532"/>
          <a:stretch>
            <a:fillRect/>
          </a:stretch>
        </p:blipFill>
        <p:spPr bwMode="auto">
          <a:xfrm>
            <a:off x="8667776" y="5786454"/>
            <a:ext cx="1045316" cy="864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70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66654" y="214290"/>
            <a:ext cx="557216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КОРЕЙЦЫ</a:t>
            </a:r>
          </a:p>
          <a:p>
            <a:pPr algn="just"/>
            <a:r>
              <a:rPr lang="ru-RU" sz="2200" dirty="0" smtClean="0">
                <a:solidFill>
                  <a:srgbClr val="002060"/>
                </a:solidFill>
              </a:rPr>
              <a:t>Дата депортации: </a:t>
            </a:r>
            <a:r>
              <a:rPr lang="ru-RU" sz="2200" b="1" dirty="0" smtClean="0">
                <a:solidFill>
                  <a:srgbClr val="002060"/>
                </a:solidFill>
              </a:rPr>
              <a:t>осень 1937 - весна 1938 г.</a:t>
            </a:r>
          </a:p>
          <a:p>
            <a:pPr algn="just"/>
            <a:r>
              <a:rPr lang="ru-RU" sz="2200" dirty="0" smtClean="0">
                <a:solidFill>
                  <a:srgbClr val="002060"/>
                </a:solidFill>
              </a:rPr>
              <a:t>Нормативные документы: </a:t>
            </a:r>
            <a:r>
              <a:rPr lang="ru-RU" sz="2200" b="1" dirty="0" smtClean="0">
                <a:solidFill>
                  <a:srgbClr val="002060"/>
                </a:solidFill>
              </a:rPr>
              <a:t>21 августа 1937, Постановление Совнаркома СССР, ЦК ВКП (б) «О выселении коренного населения из пограничных районов Дальневосточного края»</a:t>
            </a:r>
          </a:p>
          <a:p>
            <a:pPr algn="just"/>
            <a:r>
              <a:rPr lang="ru-RU" sz="2200" dirty="0" smtClean="0">
                <a:solidFill>
                  <a:srgbClr val="002060"/>
                </a:solidFill>
              </a:rPr>
              <a:t>Места выхода: </a:t>
            </a:r>
            <a:r>
              <a:rPr lang="ru-RU" sz="2200" b="1" dirty="0" smtClean="0">
                <a:solidFill>
                  <a:srgbClr val="002060"/>
                </a:solidFill>
              </a:rPr>
              <a:t>Пограничные районы Дальневосточного края. С весны 1938 г. начинается 2 этап депортации корейцев на территории Казахстана по  Постановлению СНК «О расселении и хозяйственном  устройстве переселенцев – корейцев) </a:t>
            </a:r>
          </a:p>
          <a:p>
            <a:pPr algn="just"/>
            <a:r>
              <a:rPr lang="ru-RU" sz="2200" dirty="0" smtClean="0">
                <a:solidFill>
                  <a:srgbClr val="002060"/>
                </a:solidFill>
              </a:rPr>
              <a:t>Численность: </a:t>
            </a:r>
            <a:r>
              <a:rPr lang="ru-RU" sz="2200" b="1" dirty="0" smtClean="0">
                <a:solidFill>
                  <a:srgbClr val="002060"/>
                </a:solidFill>
              </a:rPr>
              <a:t>20530 семей </a:t>
            </a:r>
          </a:p>
          <a:p>
            <a:pPr algn="just"/>
            <a:r>
              <a:rPr lang="ru-RU" sz="2200" dirty="0" smtClean="0">
                <a:solidFill>
                  <a:srgbClr val="002060"/>
                </a:solidFill>
              </a:rPr>
              <a:t>Размещение: </a:t>
            </a:r>
            <a:r>
              <a:rPr lang="ru-RU" sz="2200" b="1" dirty="0" smtClean="0">
                <a:solidFill>
                  <a:srgbClr val="002060"/>
                </a:solidFill>
              </a:rPr>
              <a:t>Южно-Казахстанская  обл.; районы Аральского моря и Балхаша</a:t>
            </a:r>
            <a:endParaRPr lang="ru-RU" sz="2200" b="1" dirty="0">
              <a:solidFill>
                <a:srgbClr val="002060"/>
              </a:solidFill>
            </a:endParaRPr>
          </a:p>
        </p:txBody>
      </p:sp>
      <p:pic>
        <p:nvPicPr>
          <p:cNvPr id="11270" name="Picture 6" descr="https://upload.wikimedia.org/wikipedia/commons/thumb/e/e3/Hanbok_(female_and_male).jpg/260px-Hanbok_(female_and_male).jpg"/>
          <p:cNvPicPr>
            <a:picLocks noChangeAspect="1" noChangeArrowheads="1"/>
          </p:cNvPicPr>
          <p:nvPr/>
        </p:nvPicPr>
        <p:blipFill>
          <a:blip r:embed="rId3"/>
          <a:srcRect l="16981" t="11611" r="15094" b="8563"/>
          <a:stretch>
            <a:fillRect/>
          </a:stretch>
        </p:blipFill>
        <p:spPr bwMode="auto">
          <a:xfrm>
            <a:off x="6024570" y="857232"/>
            <a:ext cx="3571900" cy="5457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70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80968" y="714356"/>
            <a:ext cx="5429287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ИРАНЦЫ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Дата депортации: </a:t>
            </a:r>
            <a:r>
              <a:rPr lang="ru-RU" sz="2400" b="1" dirty="0" smtClean="0">
                <a:solidFill>
                  <a:srgbClr val="002060"/>
                </a:solidFill>
              </a:rPr>
              <a:t>октябрь – ноябрь 1938 г.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Нормативные документы: </a:t>
            </a:r>
            <a:r>
              <a:rPr lang="ru-RU" sz="2400" b="1" dirty="0" smtClean="0">
                <a:solidFill>
                  <a:srgbClr val="002060"/>
                </a:solidFill>
              </a:rPr>
              <a:t>октябрь  1938 г. Постановление СНК «О переселении иранцев из пограничных районов Азербайджана ССР в </a:t>
            </a:r>
            <a:r>
              <a:rPr lang="ru-RU" sz="2400" b="1" dirty="0" err="1" smtClean="0">
                <a:solidFill>
                  <a:srgbClr val="002060"/>
                </a:solidFill>
              </a:rPr>
              <a:t>Каз</a:t>
            </a:r>
            <a:r>
              <a:rPr lang="ru-RU" sz="2400" b="1" dirty="0" smtClean="0">
                <a:solidFill>
                  <a:srgbClr val="002060"/>
                </a:solidFill>
              </a:rPr>
              <a:t>. ССР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Места выхода: </a:t>
            </a:r>
            <a:r>
              <a:rPr lang="ru-RU" sz="2400" b="1" dirty="0" smtClean="0">
                <a:solidFill>
                  <a:srgbClr val="002060"/>
                </a:solidFill>
              </a:rPr>
              <a:t>Туркмения, Грузия, Армения, Азербайджан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Численность : </a:t>
            </a:r>
            <a:r>
              <a:rPr lang="ru-RU" sz="2400" b="1" dirty="0" smtClean="0">
                <a:solidFill>
                  <a:srgbClr val="002060"/>
                </a:solidFill>
              </a:rPr>
              <a:t>2000 семей (6 тыс. чел.)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Размещение:  </a:t>
            </a:r>
            <a:r>
              <a:rPr lang="ru-RU" sz="2400" b="1" dirty="0" err="1" smtClean="0">
                <a:solidFill>
                  <a:srgbClr val="002060"/>
                </a:solidFill>
              </a:rPr>
              <a:t>Алма-Атинская</a:t>
            </a:r>
            <a:r>
              <a:rPr lang="ru-RU" sz="2400" b="1" dirty="0" smtClean="0">
                <a:solidFill>
                  <a:srgbClr val="002060"/>
                </a:solidFill>
              </a:rPr>
              <a:t>  обл., 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Южный  Казахстан</a:t>
            </a:r>
          </a:p>
          <a:p>
            <a:pPr algn="just"/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0242" name="Picture 2" descr="http://tambovodb.ru/nationality/source/images/kurd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8" y="857232"/>
            <a:ext cx="3498447" cy="5500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65"/>
            <a:ext cx="9906000" cy="6870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38092" y="642918"/>
            <a:ext cx="5929354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ПОЛЯКИ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Дата депортации: </a:t>
            </a:r>
            <a:r>
              <a:rPr lang="ru-RU" sz="2400" b="1" dirty="0" smtClean="0">
                <a:solidFill>
                  <a:srgbClr val="002060"/>
                </a:solidFill>
              </a:rPr>
              <a:t>1940-1941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Нормативные документы: </a:t>
            </a:r>
            <a:r>
              <a:rPr lang="ru-RU" sz="2400" b="1" dirty="0" smtClean="0">
                <a:solidFill>
                  <a:srgbClr val="002060"/>
                </a:solidFill>
              </a:rPr>
              <a:t>декабрь  1938 г. Инструкция «О порядке переселения польских </a:t>
            </a:r>
            <a:r>
              <a:rPr lang="ru-RU" sz="2400" b="1" dirty="0" err="1" smtClean="0">
                <a:solidFill>
                  <a:srgbClr val="002060"/>
                </a:solidFill>
              </a:rPr>
              <a:t>осадников</a:t>
            </a:r>
            <a:r>
              <a:rPr lang="ru-RU" sz="2400" b="1" dirty="0" smtClean="0">
                <a:solidFill>
                  <a:srgbClr val="002060"/>
                </a:solidFill>
              </a:rPr>
              <a:t> из Запад. областей УССР и БССР 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Места выхода: </a:t>
            </a:r>
            <a:r>
              <a:rPr lang="ru-RU" sz="2400" b="1" dirty="0" smtClean="0">
                <a:solidFill>
                  <a:srgbClr val="002060"/>
                </a:solidFill>
              </a:rPr>
              <a:t>Западные области Украины и Западной  Белоруссии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Численность : </a:t>
            </a:r>
            <a:r>
              <a:rPr lang="ru-RU" sz="2400" b="1" dirty="0" smtClean="0">
                <a:solidFill>
                  <a:srgbClr val="002060"/>
                </a:solidFill>
              </a:rPr>
              <a:t>60667 чел.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 Размещение: </a:t>
            </a:r>
            <a:r>
              <a:rPr lang="ru-RU" sz="2400" b="1" dirty="0" smtClean="0">
                <a:solidFill>
                  <a:srgbClr val="002060"/>
                </a:solidFill>
              </a:rPr>
              <a:t>Актюбинская, </a:t>
            </a:r>
            <a:r>
              <a:rPr lang="ru-RU" sz="2400" b="1" dirty="0" err="1" smtClean="0">
                <a:solidFill>
                  <a:srgbClr val="002060"/>
                </a:solidFill>
              </a:rPr>
              <a:t>Акмолинская</a:t>
            </a:r>
            <a:r>
              <a:rPr lang="ru-RU" sz="2400" b="1" dirty="0" smtClean="0">
                <a:solidFill>
                  <a:srgbClr val="002060"/>
                </a:solidFill>
              </a:rPr>
              <a:t>, Кустанайская, Павлодарская, Семипалатинские области, Северный Казахстан, ВКО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9224" name="Picture 8" descr="http://cp14.nevsepic.com.ua/225/22486/1396308955-polska-33.jpg"/>
          <p:cNvPicPr>
            <a:picLocks noChangeAspect="1" noChangeArrowheads="1"/>
          </p:cNvPicPr>
          <p:nvPr/>
        </p:nvPicPr>
        <p:blipFill>
          <a:blip r:embed="rId3"/>
          <a:srcRect l="9300" t="3417" r="2788" b="7486"/>
          <a:stretch>
            <a:fillRect/>
          </a:stretch>
        </p:blipFill>
        <p:spPr bwMode="auto">
          <a:xfrm>
            <a:off x="6310322" y="1000108"/>
            <a:ext cx="3382081" cy="5143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70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38092" y="179249"/>
            <a:ext cx="6215106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НЕМЦЫ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Дата депортации: </a:t>
            </a:r>
            <a:r>
              <a:rPr lang="ru-RU" sz="2400" b="1" dirty="0" smtClean="0">
                <a:solidFill>
                  <a:srgbClr val="002060"/>
                </a:solidFill>
              </a:rPr>
              <a:t>сентябрь – ноябрь 1941г.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Нормативные </a:t>
            </a:r>
            <a:r>
              <a:rPr lang="ru-RU" sz="2400" b="1" dirty="0" smtClean="0">
                <a:solidFill>
                  <a:srgbClr val="002060"/>
                </a:solidFill>
              </a:rPr>
              <a:t>документы:28 авг. 1941 г. Указ Президента Верховного Совета СССР «О переселении немцев, проживающих в районах Поволжья»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Места выхода: </a:t>
            </a:r>
            <a:r>
              <a:rPr lang="ru-RU" sz="2400" b="1" dirty="0" smtClean="0">
                <a:solidFill>
                  <a:srgbClr val="002060"/>
                </a:solidFill>
              </a:rPr>
              <a:t>Сталинская, Саратовская, Куйбышевская, Сталинградская обл., Краснодарский край, Армения.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Численность : </a:t>
            </a:r>
            <a:r>
              <a:rPr lang="ru-RU" sz="2400" b="1" dirty="0" smtClean="0">
                <a:solidFill>
                  <a:srgbClr val="002060"/>
                </a:solidFill>
              </a:rPr>
              <a:t>441713 чел.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Размещение</a:t>
            </a:r>
            <a:r>
              <a:rPr lang="ru-RU" sz="2400" b="1" dirty="0" smtClean="0">
                <a:solidFill>
                  <a:srgbClr val="002060"/>
                </a:solidFill>
              </a:rPr>
              <a:t>: </a:t>
            </a:r>
            <a:r>
              <a:rPr lang="ru-RU" sz="2400" b="1" dirty="0" err="1" smtClean="0">
                <a:solidFill>
                  <a:srgbClr val="002060"/>
                </a:solidFill>
              </a:rPr>
              <a:t>Алма-Атинская</a:t>
            </a:r>
            <a:r>
              <a:rPr lang="ru-RU" sz="2400" b="1" dirty="0" smtClean="0">
                <a:solidFill>
                  <a:srgbClr val="002060"/>
                </a:solidFill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</a:rPr>
              <a:t>Акмолинская</a:t>
            </a:r>
            <a:r>
              <a:rPr lang="ru-RU" sz="2400" b="1" dirty="0" smtClean="0">
                <a:solidFill>
                  <a:srgbClr val="002060"/>
                </a:solidFill>
              </a:rPr>
              <a:t>, Актюбинская, Восточно-Казахстанская, </a:t>
            </a:r>
            <a:r>
              <a:rPr lang="ru-RU" sz="2400" b="1" dirty="0" err="1" smtClean="0">
                <a:solidFill>
                  <a:srgbClr val="002060"/>
                </a:solidFill>
              </a:rPr>
              <a:t>Джамбулская</a:t>
            </a:r>
            <a:r>
              <a:rPr lang="ru-RU" sz="2400" b="1" dirty="0" smtClean="0">
                <a:solidFill>
                  <a:srgbClr val="002060"/>
                </a:solidFill>
              </a:rPr>
              <a:t>, Карагандинская, </a:t>
            </a:r>
            <a:r>
              <a:rPr lang="ru-RU" sz="2400" b="1" dirty="0" err="1" smtClean="0">
                <a:solidFill>
                  <a:srgbClr val="002060"/>
                </a:solidFill>
              </a:rPr>
              <a:t>Кзыл-Ординская</a:t>
            </a:r>
            <a:r>
              <a:rPr lang="ru-RU" sz="2400" b="1" dirty="0" smtClean="0">
                <a:solidFill>
                  <a:srgbClr val="002060"/>
                </a:solidFill>
              </a:rPr>
              <a:t>, Кустанайская, </a:t>
            </a:r>
            <a:r>
              <a:rPr lang="ru-RU" sz="2400" b="1" dirty="0" err="1" smtClean="0">
                <a:solidFill>
                  <a:srgbClr val="002060"/>
                </a:solidFill>
              </a:rPr>
              <a:t>Сев-Казахстанская</a:t>
            </a:r>
            <a:r>
              <a:rPr lang="ru-RU" sz="2400" b="1" dirty="0" smtClean="0">
                <a:solidFill>
                  <a:srgbClr val="002060"/>
                </a:solidFill>
              </a:rPr>
              <a:t>, Семипалатинская, </a:t>
            </a:r>
            <a:r>
              <a:rPr lang="ru-RU" sz="2400" b="1" dirty="0" err="1" smtClean="0">
                <a:solidFill>
                  <a:srgbClr val="002060"/>
                </a:solidFill>
              </a:rPr>
              <a:t>Юж.Казахстанская</a:t>
            </a:r>
            <a:r>
              <a:rPr lang="ru-RU" sz="2400" b="1" dirty="0" smtClean="0">
                <a:solidFill>
                  <a:srgbClr val="002060"/>
                </a:solidFill>
              </a:rPr>
              <a:t> область</a:t>
            </a:r>
          </a:p>
          <a:p>
            <a:pPr algn="just"/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6" name="Picture 2" descr="http://img1.liveinternet.ru/images/attach/c/3/76/869/76869807_3035399_norvejskoe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50150" y="857232"/>
            <a:ext cx="2832006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65"/>
            <a:ext cx="9906000" cy="6870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80968" y="785794"/>
            <a:ext cx="535785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КАРАЧАЕВЦЫ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Дата депортации: </a:t>
            </a:r>
            <a:r>
              <a:rPr lang="ru-RU" sz="2400" b="1" dirty="0" smtClean="0">
                <a:solidFill>
                  <a:srgbClr val="002060"/>
                </a:solidFill>
              </a:rPr>
              <a:t>весна 1944 г.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Нормативные документы: </a:t>
            </a:r>
            <a:r>
              <a:rPr lang="ru-RU" sz="2400" b="1" dirty="0" smtClean="0">
                <a:solidFill>
                  <a:srgbClr val="002060"/>
                </a:solidFill>
              </a:rPr>
              <a:t>октябрь  1943 г. Постановление Совнаркома СССР «О выселении карачаевцев»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Места выхода: </a:t>
            </a:r>
            <a:r>
              <a:rPr lang="ru-RU" sz="2400" b="1" dirty="0" smtClean="0">
                <a:solidFill>
                  <a:srgbClr val="002060"/>
                </a:solidFill>
              </a:rPr>
              <a:t>Карачаевская АО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Численность : </a:t>
            </a:r>
            <a:r>
              <a:rPr lang="ru-RU" sz="2400" b="1" dirty="0" smtClean="0">
                <a:solidFill>
                  <a:srgbClr val="002060"/>
                </a:solidFill>
              </a:rPr>
              <a:t>45529 чел.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Размещение:  </a:t>
            </a:r>
            <a:r>
              <a:rPr lang="ru-RU" sz="2400" b="1" dirty="0" err="1" smtClean="0">
                <a:solidFill>
                  <a:srgbClr val="002060"/>
                </a:solidFill>
              </a:rPr>
              <a:t>Джамбулская</a:t>
            </a:r>
            <a:r>
              <a:rPr lang="ru-RU" sz="2400" b="1" dirty="0" smtClean="0">
                <a:solidFill>
                  <a:srgbClr val="002060"/>
                </a:solidFill>
              </a:rPr>
              <a:t> обл. Южный Казахстан</a:t>
            </a:r>
          </a:p>
          <a:p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7170" name="Picture 2" descr="http://bezformata.ru/content/Images/000/013/203/image13203295.jpg"/>
          <p:cNvPicPr>
            <a:picLocks noChangeAspect="1" noChangeArrowheads="1"/>
          </p:cNvPicPr>
          <p:nvPr/>
        </p:nvPicPr>
        <p:blipFill>
          <a:blip r:embed="rId3"/>
          <a:srcRect r="60000"/>
          <a:stretch>
            <a:fillRect/>
          </a:stretch>
        </p:blipFill>
        <p:spPr bwMode="auto">
          <a:xfrm>
            <a:off x="5837016" y="857232"/>
            <a:ext cx="3781277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65"/>
            <a:ext cx="9906000" cy="6870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52407" y="571480"/>
            <a:ext cx="5000659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КАЛМЫКИ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Дата депортации: </a:t>
            </a:r>
            <a:r>
              <a:rPr lang="ru-RU" sz="2400" b="1" dirty="0" smtClean="0">
                <a:solidFill>
                  <a:srgbClr val="002060"/>
                </a:solidFill>
              </a:rPr>
              <a:t>весна 1944 г.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Нормативные документы : </a:t>
            </a:r>
            <a:r>
              <a:rPr lang="ru-RU" sz="2400" b="1" dirty="0" smtClean="0">
                <a:solidFill>
                  <a:srgbClr val="002060"/>
                </a:solidFill>
              </a:rPr>
              <a:t>октябрь  1943 г. Постановление СНК СССР «О выселении калмыков»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Места выхода : </a:t>
            </a:r>
            <a:r>
              <a:rPr lang="ru-RU" sz="2400" b="1" dirty="0" err="1" smtClean="0">
                <a:solidFill>
                  <a:srgbClr val="002060"/>
                </a:solidFill>
              </a:rPr>
              <a:t>Калмыкская</a:t>
            </a:r>
            <a:r>
              <a:rPr lang="ru-RU" sz="2400" b="1" dirty="0" smtClean="0">
                <a:solidFill>
                  <a:srgbClr val="002060"/>
                </a:solidFill>
              </a:rPr>
              <a:t> АССР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Численность: </a:t>
            </a:r>
            <a:r>
              <a:rPr lang="ru-RU" sz="2400" b="1" dirty="0" smtClean="0">
                <a:solidFill>
                  <a:srgbClr val="002060"/>
                </a:solidFill>
              </a:rPr>
              <a:t>2268 чел.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Размещение: </a:t>
            </a:r>
            <a:r>
              <a:rPr lang="ru-RU" sz="2400" b="1" dirty="0" smtClean="0">
                <a:solidFill>
                  <a:srgbClr val="002060"/>
                </a:solidFill>
              </a:rPr>
              <a:t>восточные и северные районы СССР,  </a:t>
            </a:r>
            <a:r>
              <a:rPr lang="ru-RU" sz="2400" b="1" dirty="0" err="1" smtClean="0">
                <a:solidFill>
                  <a:srgbClr val="002060"/>
                </a:solidFill>
              </a:rPr>
              <a:t>Кзыл-Ординская</a:t>
            </a:r>
            <a:r>
              <a:rPr lang="ru-RU" sz="2400" b="1" dirty="0" smtClean="0">
                <a:solidFill>
                  <a:srgbClr val="002060"/>
                </a:solidFill>
              </a:rPr>
              <a:t> обл.</a:t>
            </a:r>
          </a:p>
          <a:p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6145" name="Picture 1" descr="D:\Documents\1. МОИ ДОКУМЕНТЫ\Воспитательная работа\12.Ассамблея народов Казахстана\12 народов картинки\rusppls7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53066" y="428604"/>
            <a:ext cx="4143375" cy="5762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70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80968" y="428604"/>
            <a:ext cx="4643469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ЧЕЧЕНЦЫ, ИНГУШИ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Дата депортации: </a:t>
            </a:r>
            <a:r>
              <a:rPr lang="ru-RU" sz="2400" b="1" dirty="0" smtClean="0">
                <a:solidFill>
                  <a:srgbClr val="002060"/>
                </a:solidFill>
              </a:rPr>
              <a:t>весна 1944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Нормативные документы: </a:t>
            </a:r>
            <a:r>
              <a:rPr lang="ru-RU" sz="2400" b="1" dirty="0" smtClean="0">
                <a:solidFill>
                  <a:srgbClr val="002060"/>
                </a:solidFill>
              </a:rPr>
              <a:t>январь  1944 г. Постановление ГКО       «О выселении чеченцев и ингушей»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Места выхода:   </a:t>
            </a:r>
            <a:r>
              <a:rPr lang="ru-RU" sz="2400" b="1" dirty="0" smtClean="0">
                <a:solidFill>
                  <a:srgbClr val="002060"/>
                </a:solidFill>
              </a:rPr>
              <a:t>Чечено-Ингушская АССР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Численность: </a:t>
            </a:r>
            <a:r>
              <a:rPr lang="ru-RU" sz="2400" b="1" dirty="0" smtClean="0">
                <a:solidFill>
                  <a:srgbClr val="002060"/>
                </a:solidFill>
              </a:rPr>
              <a:t>89901 чел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Размещение: </a:t>
            </a:r>
            <a:r>
              <a:rPr lang="ru-RU" sz="2400" b="1" dirty="0" smtClean="0">
                <a:solidFill>
                  <a:srgbClr val="002060"/>
                </a:solidFill>
              </a:rPr>
              <a:t>в 10 областях Казахстана, за исключением западных регионов</a:t>
            </a:r>
          </a:p>
          <a:p>
            <a:pPr algn="just"/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5122" name="Picture 2" descr="D:\Documents\1. МОИ ДОКУМЕНТЫ\Воспитательная работа\12.Ассамблея народов Казахстана\12 народов картинки\rusppls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81628" y="642918"/>
            <a:ext cx="4063165" cy="5567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70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80968" y="785794"/>
            <a:ext cx="500065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БАЛКАРЦЫ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Дата депортации: </a:t>
            </a:r>
            <a:r>
              <a:rPr lang="ru-RU" sz="2400" b="1" dirty="0" smtClean="0">
                <a:solidFill>
                  <a:srgbClr val="002060"/>
                </a:solidFill>
              </a:rPr>
              <a:t>весна 1944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Нормативные документы: </a:t>
            </a:r>
            <a:r>
              <a:rPr lang="ru-RU" sz="2400" b="1" dirty="0" smtClean="0">
                <a:solidFill>
                  <a:srgbClr val="002060"/>
                </a:solidFill>
              </a:rPr>
              <a:t>5 марта 1944, Постановление ГКО         «О выселении балкарцев»</a:t>
            </a:r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Места выхода: </a:t>
            </a:r>
            <a:r>
              <a:rPr lang="ru-RU" sz="2400" b="1" dirty="0" smtClean="0">
                <a:solidFill>
                  <a:srgbClr val="002060"/>
                </a:solidFill>
              </a:rPr>
              <a:t>Кабардино-Балкарская АО</a:t>
            </a:r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Численность :  </a:t>
            </a:r>
            <a:r>
              <a:rPr lang="ru-RU" sz="2400" b="1" dirty="0" smtClean="0">
                <a:solidFill>
                  <a:srgbClr val="002060"/>
                </a:solidFill>
              </a:rPr>
              <a:t>4660 сем (21150 чел)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Размещение: </a:t>
            </a:r>
            <a:r>
              <a:rPr lang="ru-RU" sz="2400" b="1" dirty="0" err="1" smtClean="0">
                <a:solidFill>
                  <a:srgbClr val="002060"/>
                </a:solidFill>
              </a:rPr>
              <a:t>Акмолинская</a:t>
            </a:r>
            <a:r>
              <a:rPr lang="ru-RU" sz="2400" b="1" dirty="0" smtClean="0">
                <a:solidFill>
                  <a:srgbClr val="002060"/>
                </a:solidFill>
              </a:rPr>
              <a:t>, Павлодарская, Семипалатинская, все южные  области Казахстана</a:t>
            </a:r>
          </a:p>
          <a:p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://st3-fashiony.ru/pic/history/pic/62394/19.jpg"/>
          <p:cNvPicPr>
            <a:picLocks noChangeAspect="1" noChangeArrowheads="1"/>
          </p:cNvPicPr>
          <p:nvPr/>
        </p:nvPicPr>
        <p:blipFill>
          <a:blip r:embed="rId3"/>
          <a:srcRect b="6280"/>
          <a:stretch>
            <a:fillRect/>
          </a:stretch>
        </p:blipFill>
        <p:spPr bwMode="auto">
          <a:xfrm>
            <a:off x="5667380" y="857232"/>
            <a:ext cx="3857815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70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80968" y="714356"/>
            <a:ext cx="5143535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КРЫМСКИЕ ТАТАРЫ 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Дата депортации: </a:t>
            </a:r>
            <a:r>
              <a:rPr lang="ru-RU" sz="2400" b="1" dirty="0" smtClean="0">
                <a:solidFill>
                  <a:srgbClr val="002060"/>
                </a:solidFill>
              </a:rPr>
              <a:t>май 1944 г. 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Нормативные документы: </a:t>
            </a:r>
            <a:r>
              <a:rPr lang="ru-RU" sz="2400" b="1" dirty="0" smtClean="0">
                <a:solidFill>
                  <a:srgbClr val="002060"/>
                </a:solidFill>
              </a:rPr>
              <a:t>19 апр. 1944 г. Постановление              «О мероприятиях по очистке территории Крымской АССР от антисоветских элементов»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Места выхода: </a:t>
            </a:r>
            <a:r>
              <a:rPr lang="ru-RU" sz="2400" b="1" dirty="0" smtClean="0">
                <a:solidFill>
                  <a:srgbClr val="002060"/>
                </a:solidFill>
              </a:rPr>
              <a:t>Крымская АССР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Численность : </a:t>
            </a:r>
            <a:r>
              <a:rPr lang="ru-RU" sz="2400" b="1" dirty="0" smtClean="0">
                <a:solidFill>
                  <a:srgbClr val="002060"/>
                </a:solidFill>
              </a:rPr>
              <a:t>4500 чел.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Размещение:  </a:t>
            </a:r>
            <a:r>
              <a:rPr lang="ru-RU" sz="2400" b="1" dirty="0" smtClean="0">
                <a:solidFill>
                  <a:srgbClr val="002060"/>
                </a:solidFill>
              </a:rPr>
              <a:t>ВКО, </a:t>
            </a:r>
            <a:r>
              <a:rPr lang="ru-RU" sz="2400" b="1" dirty="0" err="1" smtClean="0">
                <a:solidFill>
                  <a:srgbClr val="002060"/>
                </a:solidFill>
              </a:rPr>
              <a:t>Алма-Атинская</a:t>
            </a:r>
            <a:r>
              <a:rPr lang="ru-RU" sz="2400" b="1" dirty="0" smtClean="0">
                <a:solidFill>
                  <a:srgbClr val="002060"/>
                </a:solidFill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</a:rPr>
              <a:t>Джамбулская</a:t>
            </a:r>
            <a:r>
              <a:rPr lang="ru-RU" sz="2400" b="1" dirty="0" smtClean="0">
                <a:solidFill>
                  <a:srgbClr val="002060"/>
                </a:solidFill>
              </a:rPr>
              <a:t> области и др.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074" name="AutoShape 2" descr="http://mtdata.ru/u23/photo9B4A/20591170644-0/big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 descr="C:\Users\Home Editition\Pictures\big.jp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67380" y="928670"/>
            <a:ext cx="4000500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70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52407" y="571480"/>
            <a:ext cx="5500725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ТУРКИ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Дата депортации:  </a:t>
            </a:r>
            <a:r>
              <a:rPr lang="ru-RU" sz="2400" b="1" dirty="0" smtClean="0">
                <a:solidFill>
                  <a:srgbClr val="002060"/>
                </a:solidFill>
              </a:rPr>
              <a:t>1944 г.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Нормативные документы: </a:t>
            </a:r>
            <a:r>
              <a:rPr lang="ru-RU" sz="2400" b="1" dirty="0" smtClean="0">
                <a:solidFill>
                  <a:srgbClr val="002060"/>
                </a:solidFill>
              </a:rPr>
              <a:t>ноябрь 1944 г. Постановление ГКО   «О выселении турок»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Места выхода: </a:t>
            </a:r>
            <a:r>
              <a:rPr lang="ru-RU" sz="2400" b="1" dirty="0" err="1" smtClean="0">
                <a:solidFill>
                  <a:srgbClr val="002060"/>
                </a:solidFill>
              </a:rPr>
              <a:t>Ахалцихский</a:t>
            </a:r>
            <a:r>
              <a:rPr lang="ru-RU" sz="2400" b="1" dirty="0" smtClean="0">
                <a:solidFill>
                  <a:srgbClr val="002060"/>
                </a:solidFill>
              </a:rPr>
              <a:t>, Адыгейский, </a:t>
            </a:r>
            <a:r>
              <a:rPr lang="ru-RU" sz="2400" b="1" dirty="0" err="1" smtClean="0">
                <a:solidFill>
                  <a:srgbClr val="002060"/>
                </a:solidFill>
              </a:rPr>
              <a:t>Богдановский</a:t>
            </a:r>
            <a:r>
              <a:rPr lang="ru-RU" sz="2400" b="1" dirty="0" smtClean="0">
                <a:solidFill>
                  <a:srgbClr val="002060"/>
                </a:solidFill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</a:rPr>
              <a:t>Ахалкалакский</a:t>
            </a:r>
            <a:r>
              <a:rPr lang="ru-RU" sz="2400" b="1" dirty="0" smtClean="0">
                <a:solidFill>
                  <a:srgbClr val="002060"/>
                </a:solidFill>
              </a:rPr>
              <a:t> районы Грузии.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Численность : </a:t>
            </a:r>
            <a:r>
              <a:rPr lang="ru-RU" sz="2400" b="1" dirty="0" smtClean="0">
                <a:solidFill>
                  <a:srgbClr val="002060"/>
                </a:solidFill>
              </a:rPr>
              <a:t>6300 сем (27833 чел)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Размещение: </a:t>
            </a:r>
            <a:r>
              <a:rPr lang="ru-RU" sz="2400" b="1" dirty="0" err="1" smtClean="0">
                <a:solidFill>
                  <a:srgbClr val="002060"/>
                </a:solidFill>
              </a:rPr>
              <a:t>Алма-Атинская</a:t>
            </a:r>
            <a:r>
              <a:rPr lang="ru-RU" sz="2400" b="1" dirty="0" smtClean="0">
                <a:solidFill>
                  <a:srgbClr val="002060"/>
                </a:solidFill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</a:rPr>
              <a:t>Джамбулская</a:t>
            </a:r>
            <a:r>
              <a:rPr lang="ru-RU" sz="2400" b="1" dirty="0" smtClean="0">
                <a:solidFill>
                  <a:srgbClr val="002060"/>
                </a:solidFill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</a:rPr>
              <a:t>Кзыл-Ординская</a:t>
            </a:r>
            <a:r>
              <a:rPr lang="ru-RU" sz="2400" b="1" dirty="0" smtClean="0">
                <a:solidFill>
                  <a:srgbClr val="002060"/>
                </a:solidFill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</a:rPr>
              <a:t>Талдыкурганская</a:t>
            </a:r>
            <a:r>
              <a:rPr lang="ru-RU" sz="2400" b="1" dirty="0" smtClean="0">
                <a:solidFill>
                  <a:srgbClr val="002060"/>
                </a:solidFill>
              </a:rPr>
              <a:t> обл., ЮКО</a:t>
            </a:r>
          </a:p>
          <a:p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050" name="Picture 2" descr="https://pp.vk.me/c622318/v622318654/18230/MKJFhmj4Er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95942" y="785794"/>
            <a:ext cx="3887068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70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881562" y="571480"/>
            <a:ext cx="4714908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«Было бы справедливым день образования Ассамблеи народа Казахстана - 1 марта - ежегодно отмечать как день благодарности всех этносов друг к другу и к казахам, проявившим милосердие, принявшим этих людей»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 </a:t>
            </a:r>
            <a:r>
              <a:rPr lang="ru-RU" sz="2400" b="1" dirty="0" smtClean="0">
                <a:solidFill>
                  <a:srgbClr val="002060"/>
                </a:solidFill>
              </a:rPr>
              <a:t>"Этот день может стать ярким праздником милосердия, дружбы и любви всех </a:t>
            </a:r>
            <a:r>
              <a:rPr lang="ru-RU" sz="2400" b="1" dirty="0" err="1" smtClean="0">
                <a:solidFill>
                  <a:srgbClr val="002060"/>
                </a:solidFill>
              </a:rPr>
              <a:t>казахстанцев</a:t>
            </a:r>
            <a:r>
              <a:rPr lang="ru-RU" sz="2400" b="1" dirty="0" smtClean="0">
                <a:solidFill>
                  <a:srgbClr val="002060"/>
                </a:solidFill>
              </a:rPr>
              <a:t>»</a:t>
            </a:r>
          </a:p>
          <a:p>
            <a:pPr algn="r"/>
            <a:endParaRPr lang="ru-RU" sz="1400" dirty="0" smtClean="0"/>
          </a:p>
          <a:p>
            <a:pPr algn="r"/>
            <a:r>
              <a:rPr lang="ru-RU" sz="1400" dirty="0" smtClean="0">
                <a:solidFill>
                  <a:srgbClr val="002060"/>
                </a:solidFill>
              </a:rPr>
              <a:t>23 апреля 2015 года</a:t>
            </a:r>
          </a:p>
          <a:p>
            <a:pPr algn="r"/>
            <a:r>
              <a:rPr lang="ru-RU" sz="1400" dirty="0" smtClean="0">
                <a:solidFill>
                  <a:srgbClr val="002060"/>
                </a:solidFill>
              </a:rPr>
              <a:t>Из выступление Президента Казахстана </a:t>
            </a:r>
          </a:p>
          <a:p>
            <a:pPr algn="r"/>
            <a:r>
              <a:rPr lang="ru-RU" sz="1400" dirty="0" smtClean="0">
                <a:solidFill>
                  <a:srgbClr val="002060"/>
                </a:solidFill>
              </a:rPr>
              <a:t>Н.Назарбаева на ХХII сессии</a:t>
            </a:r>
          </a:p>
          <a:p>
            <a:pPr algn="r"/>
            <a:r>
              <a:rPr lang="ru-RU" sz="1400" dirty="0" smtClean="0">
                <a:solidFill>
                  <a:srgbClr val="002060"/>
                </a:solidFill>
              </a:rPr>
              <a:t> Ассамблеи народа Казахстана</a:t>
            </a:r>
          </a:p>
          <a:p>
            <a:pPr algn="r"/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32770" name="Picture 2" descr="В Казахстане 1 марта будут праздновать День благодарности этнос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9530" y="500042"/>
            <a:ext cx="4328590" cy="2714644"/>
          </a:xfrm>
          <a:prstGeom prst="rect">
            <a:avLst/>
          </a:prstGeom>
          <a:noFill/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/>
          <a:srcRect l="33126" t="22461" r="18557" b="17968"/>
          <a:stretch>
            <a:fillRect/>
          </a:stretch>
        </p:blipFill>
        <p:spPr bwMode="auto">
          <a:xfrm>
            <a:off x="309530" y="3571876"/>
            <a:ext cx="422538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70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309530" y="333137"/>
            <a:ext cx="9429816" cy="652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«Мы должны извлекать уроки из нашей трудной недавней истории. Это касается такого важного вопроса как межэтническое отношение и история. Она должна объективно, беспристрастно преподаваться в школах, чтобы молодежь и будущие поколения знали. Наша молодежь должна знать ее как свои пять пальцев. Весь 20 век на территории Казахстана шел сложный процесс формирования многоэтничного общества», - сказал глава государства.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словам Назарбаева, в период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столыпинских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реформ в Казахстан было переселено 1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млн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150 тысяч человек из России, Украины и Беларуси.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 годы коллективизации из центральных районов бывшей СССР в Казахстан было сослано 250 тысяч раскулаченных крестьян. При сталинском режиме в разные годы были депортированы целые народы: 800 тысяч немцев, 102 тысячи поляков, 550 тысяч представителей народов Северного Кавказа, около 100 тысяч корейских семей из Дальнего Востока. И казахские семьи, сами находившиеся в крайней нужде, принимали их в свои дома», - подчеркнул Назарбаев.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итогам национальной переписи населения 2009 года на территории Казахстана постоянно проживали представители 125 наций и народностей. Среди них наиболее многочисленными являются семь этносов: казахи, русские, узбеки, украинцы, уйгуры, татары и немцы.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0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казахстанцы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дети одной родной земли.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 мы – разные и равные дети единого казахстанского народа.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всех нас одна забота - благополучие всего казахстанского народа.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всех нас одна цель – процветание нашей общей Родины.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наш общий успех, общая гордость.</a:t>
            </a:r>
          </a:p>
          <a:p>
            <a:pPr algn="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 апреля 2014</a:t>
            </a:r>
          </a:p>
          <a:p>
            <a:pPr algn="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Выступление Президента Казахстана Н.А.Назарбаева </a:t>
            </a:r>
          </a:p>
          <a:p>
            <a:pPr algn="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XXI сессии Ассамблеи народа Казахстана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70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Home Editition\Pictures\Рисунок1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0968" y="1428736"/>
            <a:ext cx="9778027" cy="442915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1857364"/>
            <a:ext cx="9906000" cy="5000636"/>
          </a:xfrm>
          <a:prstGeom prst="rect">
            <a:avLst/>
          </a:prstGeom>
          <a:noFill/>
        </p:spPr>
        <p:txBody>
          <a:bodyPr wrap="none" rtlCol="0">
            <a:prstTxWarp prst="textArchDownPour">
              <a:avLst>
                <a:gd name="adj1" fmla="val 21533741"/>
                <a:gd name="adj2" fmla="val 81733"/>
              </a:avLst>
            </a:prstTxWarp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СПАСИБО, КАЗАХСКАЯ ЗЕМЛЯ!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190536" y="0"/>
            <a:ext cx="10310850" cy="6072206"/>
          </a:xfrm>
          <a:prstGeom prst="rect">
            <a:avLst/>
          </a:prstGeom>
        </p:spPr>
        <p:txBody>
          <a:bodyPr wrap="none">
            <a:prstTxWarp prst="textArchUpPour">
              <a:avLst>
                <a:gd name="adj1" fmla="val 10507019"/>
                <a:gd name="adj2" fmla="val 70028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</a:t>
            </a:r>
            <a:r>
              <a:rPr lang="kk-KZ" b="1" dirty="0" smtClean="0">
                <a:solidFill>
                  <a:srgbClr val="FF0000"/>
                </a:solidFill>
              </a:rPr>
              <a:t>ҚАЗАҚ ЖЕРІНЕ РАХМЕТ! 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1" name="Picture 9" descr="C:\Users\Альбина\Documents\КАЗАХСТАН\картинки Казахстан\казахский орнамент\1310800621_serdce01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lum bright="-10000" contrast="40000"/>
          </a:blip>
          <a:srcRect l="4124" t="5842" r="3783" b="6532"/>
          <a:stretch>
            <a:fillRect/>
          </a:stretch>
        </p:blipFill>
        <p:spPr bwMode="auto">
          <a:xfrm>
            <a:off x="166654" y="214290"/>
            <a:ext cx="1045316" cy="864096"/>
          </a:xfrm>
          <a:prstGeom prst="rect">
            <a:avLst/>
          </a:prstGeom>
          <a:noFill/>
        </p:spPr>
      </p:pic>
      <p:pic>
        <p:nvPicPr>
          <p:cNvPr id="12" name="Picture 9" descr="C:\Users\Альбина\Documents\КАЗАХСТАН\картинки Казахстан\казахский орнамент\1310800621_serdce01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lum bright="-10000" contrast="40000"/>
          </a:blip>
          <a:srcRect l="4124" t="5842" r="3783" b="6532"/>
          <a:stretch>
            <a:fillRect/>
          </a:stretch>
        </p:blipFill>
        <p:spPr bwMode="auto">
          <a:xfrm>
            <a:off x="8667776" y="142852"/>
            <a:ext cx="1045316" cy="864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70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Home Editition\Pictures\Рисунок1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66786" y="1500174"/>
            <a:ext cx="8200926" cy="371477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166786" y="2214554"/>
            <a:ext cx="7715304" cy="4357718"/>
          </a:xfrm>
          <a:prstGeom prst="rect">
            <a:avLst/>
          </a:prstGeom>
          <a:noFill/>
        </p:spPr>
        <p:txBody>
          <a:bodyPr wrap="none" rtlCol="0">
            <a:prstTxWarp prst="textArchDownPour">
              <a:avLst>
                <a:gd name="adj1" fmla="val 21533741"/>
                <a:gd name="adj2" fmla="val 81733"/>
              </a:avLst>
            </a:prstTxWarp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1 МАРТА – ДЕНЬ БЛАГОДАРНОСТИ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81034" y="285728"/>
            <a:ext cx="8215370" cy="4143404"/>
          </a:xfrm>
          <a:prstGeom prst="rect">
            <a:avLst/>
          </a:prstGeom>
        </p:spPr>
        <p:txBody>
          <a:bodyPr wrap="none">
            <a:prstTxWarp prst="textArchUpPour">
              <a:avLst>
                <a:gd name="adj1" fmla="val 10507019"/>
                <a:gd name="adj2" fmla="val 70028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1  НАУРЫЗ  -  АЛҒЫС  АЙТУ   КҮНІ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" name="Picture 4" descr="C:\Users\Альбина\Documents\ВСЕ КАРТИНКИ\Звезды Феерверки\769abd37cc6b0994b223514c27c081da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3844" y="5072074"/>
            <a:ext cx="1058204" cy="864096"/>
          </a:xfrm>
          <a:prstGeom prst="rect">
            <a:avLst/>
          </a:prstGeom>
          <a:noFill/>
        </p:spPr>
      </p:pic>
      <p:pic>
        <p:nvPicPr>
          <p:cNvPr id="11" name="Picture 9" descr="C:\Users\Альбина\Documents\КАЗАХСТАН\картинки Казахстан\казахский орнамент\1310800621_serdce01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lum bright="-10000" contrast="40000"/>
          </a:blip>
          <a:srcRect l="4124" t="5842" r="3783" b="6532"/>
          <a:stretch>
            <a:fillRect/>
          </a:stretch>
        </p:blipFill>
        <p:spPr bwMode="auto">
          <a:xfrm>
            <a:off x="238092" y="5786454"/>
            <a:ext cx="1045316" cy="864096"/>
          </a:xfrm>
          <a:prstGeom prst="rect">
            <a:avLst/>
          </a:prstGeom>
          <a:noFill/>
        </p:spPr>
      </p:pic>
      <p:pic>
        <p:nvPicPr>
          <p:cNvPr id="12" name="Picture 9" descr="C:\Users\Альбина\Documents\КАЗАХСТАН\картинки Казахстан\казахский орнамент\1310800621_serdce01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lum bright="-10000" contrast="40000"/>
          </a:blip>
          <a:srcRect l="4124" t="5842" r="3783" b="6532"/>
          <a:stretch>
            <a:fillRect/>
          </a:stretch>
        </p:blipFill>
        <p:spPr bwMode="auto">
          <a:xfrm>
            <a:off x="8667776" y="5786454"/>
            <a:ext cx="1045316" cy="864096"/>
          </a:xfrm>
          <a:prstGeom prst="rect">
            <a:avLst/>
          </a:prstGeom>
          <a:noFill/>
        </p:spPr>
      </p:pic>
      <p:pic>
        <p:nvPicPr>
          <p:cNvPr id="13" name="Picture 9" descr="C:\Users\Альбина\Documents\КАЗАХСТАН\картинки Казахстан\казахский орнамент\1310800621_serdce01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lum bright="-10000" contrast="40000"/>
          </a:blip>
          <a:srcRect l="4124" t="5842" r="3783" b="6532"/>
          <a:stretch>
            <a:fillRect/>
          </a:stretch>
        </p:blipFill>
        <p:spPr bwMode="auto">
          <a:xfrm>
            <a:off x="166654" y="214290"/>
            <a:ext cx="1045316" cy="864096"/>
          </a:xfrm>
          <a:prstGeom prst="rect">
            <a:avLst/>
          </a:prstGeom>
          <a:noFill/>
        </p:spPr>
      </p:pic>
      <p:pic>
        <p:nvPicPr>
          <p:cNvPr id="14" name="Picture 9" descr="C:\Users\Альбина\Documents\КАЗАХСТАН\картинки Казахстан\казахский орнамент\1310800621_serdce01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lum bright="-10000" contrast="40000"/>
          </a:blip>
          <a:srcRect l="4124" t="5842" r="3783" b="6532"/>
          <a:stretch>
            <a:fillRect/>
          </a:stretch>
        </p:blipFill>
        <p:spPr bwMode="auto">
          <a:xfrm>
            <a:off x="8667776" y="142852"/>
            <a:ext cx="1045316" cy="864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921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9220" name="Picture 2" descr="C:\Users\Альбина\Documents\Ассамблея народов Казахстана\1338528448_kazaxstan-kop-ultty-memlek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70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9" descr="C:\Users\Альбина\Documents\КАЗАХСТАН\картинки Казахстан\казахский орнамент\1310800621_serdce01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lum bright="-10000" contrast="40000"/>
          </a:blip>
          <a:srcRect l="4124" t="5842" r="3783" b="6532"/>
          <a:stretch>
            <a:fillRect/>
          </a:stretch>
        </p:blipFill>
        <p:spPr bwMode="auto">
          <a:xfrm>
            <a:off x="1095348" y="5993904"/>
            <a:ext cx="1045316" cy="864096"/>
          </a:xfrm>
          <a:prstGeom prst="rect">
            <a:avLst/>
          </a:prstGeom>
          <a:noFill/>
        </p:spPr>
      </p:pic>
      <p:pic>
        <p:nvPicPr>
          <p:cNvPr id="9" name="Picture 9" descr="C:\Users\Альбина\Documents\КАЗАХСТАН\картинки Казахстан\казахский орнамент\1310800621_serdce01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lum bright="-10000" contrast="40000"/>
          </a:blip>
          <a:srcRect l="4124" t="5842" r="3783" b="6532"/>
          <a:stretch>
            <a:fillRect/>
          </a:stretch>
        </p:blipFill>
        <p:spPr bwMode="auto">
          <a:xfrm>
            <a:off x="2595546" y="5993904"/>
            <a:ext cx="1045316" cy="864096"/>
          </a:xfrm>
          <a:prstGeom prst="rect">
            <a:avLst/>
          </a:prstGeom>
          <a:noFill/>
        </p:spPr>
      </p:pic>
      <p:pic>
        <p:nvPicPr>
          <p:cNvPr id="10" name="Picture 9" descr="C:\Users\Альбина\Documents\КАЗАХСТАН\картинки Казахстан\казахский орнамент\1310800621_serdce01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lum bright="-10000" contrast="40000"/>
          </a:blip>
          <a:srcRect l="4124" t="5842" r="3783" b="6532"/>
          <a:stretch>
            <a:fillRect/>
          </a:stretch>
        </p:blipFill>
        <p:spPr bwMode="auto">
          <a:xfrm>
            <a:off x="3952868" y="5993904"/>
            <a:ext cx="1045316" cy="864096"/>
          </a:xfrm>
          <a:prstGeom prst="rect">
            <a:avLst/>
          </a:prstGeom>
          <a:noFill/>
        </p:spPr>
      </p:pic>
      <p:pic>
        <p:nvPicPr>
          <p:cNvPr id="11" name="Picture 9" descr="C:\Users\Альбина\Documents\КАЗАХСТАН\картинки Казахстан\казахский орнамент\1310800621_serdce01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lum bright="-10000" contrast="40000"/>
          </a:blip>
          <a:srcRect l="4124" t="5842" r="3783" b="6532"/>
          <a:stretch>
            <a:fillRect/>
          </a:stretch>
        </p:blipFill>
        <p:spPr bwMode="auto">
          <a:xfrm>
            <a:off x="5310190" y="5993904"/>
            <a:ext cx="1045316" cy="864096"/>
          </a:xfrm>
          <a:prstGeom prst="rect">
            <a:avLst/>
          </a:prstGeom>
          <a:noFill/>
        </p:spPr>
      </p:pic>
      <p:pic>
        <p:nvPicPr>
          <p:cNvPr id="12" name="Picture 9" descr="C:\Users\Альбина\Documents\КАЗАХСТАН\картинки Казахстан\казахский орнамент\1310800621_serdce01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lum bright="-10000" contrast="40000"/>
          </a:blip>
          <a:srcRect l="4124" t="5842" r="3783" b="6532"/>
          <a:stretch>
            <a:fillRect/>
          </a:stretch>
        </p:blipFill>
        <p:spPr bwMode="auto">
          <a:xfrm>
            <a:off x="6738950" y="5993904"/>
            <a:ext cx="1045316" cy="864096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09530" y="0"/>
            <a:ext cx="9310718" cy="5791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KZ Times New Roman" pitchFamily="18" charset="0"/>
                <a:ea typeface="Times New Roman" pitchFamily="18" charset="0"/>
                <a:cs typeface="Times New Roman" pitchFamily="18" charset="0"/>
              </a:rPr>
              <a:t>АЛҒЫС АЙТУ КҮНІН МЕРЕКЕЛЕУ ТҰЖЫРЫМДАМАСЫ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 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Көпэтносты Қазақстандағы бейбітшілік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пен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келісім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қазақстандықтардың жоғары мәдениеті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мен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даналығының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қоғамдық келісім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мен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жалпыұлттық бірлік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саласындағы салиқалы және көрегенді саясаттың нәтижесі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     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Қазіргі Қазақстанды мекендеген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этностық топтардың ортақ тарихи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тағдыры халықтың ділінде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оның өмірлік көзқарастары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мен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ұмтылыстарында жағымды көрініс тапты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барлық этностарға ортақ құндылықтар мен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идеалдарды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қалыптастырды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      ХХ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ғасыр бойында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Қазақстан аумағында көпэтносты қоғам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мен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халықты қалыптастырудың күрделі процесі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жүрді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Ғасырдың басында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Қазақстанға Ресейден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, Украина мен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Беларусиядан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1 миллион 150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мың адам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қоныс аударды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      ХХ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ғасырдың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30-шы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жылдары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бұрынғы КСРО-ның орталық аудандарынан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Қазақстанға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250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мың шаруа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жер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аударды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Дәл сол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уақытта өнеркәсіп объектілерін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салу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үшін елдің барлық түкпірлерінен шамамен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1,2 миллион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адам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қоныс аударды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Әр жылдары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Қазақстанға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800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мың неміс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, 102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мың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поляк,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Солтүстік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Кавказ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халықтарының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550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мың өкілі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Қиыр Шығыстан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100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мыңға жуық корей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отбасылары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көшіп келді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Тұтастай алғанда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ХХ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ғасырдың басынан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бастап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Қазақстанға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5,6 миллион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адам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қоныс аударды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Экономикалық жағдайы қиын қазақ отбасылары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барлық келімсек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халықты қабылдады.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     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Тарихи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деректерді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ескере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және қазақтардың топтастырушы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рөлін арқау ете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отырып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Қазақстан халқының бірлігін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нығайту мақсатында Қазақстан Республикасының Президенті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Қазақстан халқы Ассамблеясының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XXII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сессиясында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1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наурызды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Барлық этностардың бір-біріне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және қазақтарға алғыс айту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күні деп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жариялау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туралы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ұсыныспен сөз сөйледі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      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Алғыс айту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күнінің идеологиясында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жалпыұлттық маңызы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бар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құндылықтар көрініс табады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Қазақстан халқының одан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әрі топтасуына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жәрдемдеседі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KZ 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70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04746" y="0"/>
            <a:ext cx="9263162" cy="5852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КОНЦЕПЦИЯ  ПРАЗДНОВАНИЯ ДНЯ БЛАГОДАРНОСТИ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Мир и согласие в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полиэтничном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Казахстане – результат высокой культуры и мудрости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казахстанцев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взвешенной и дальновидной политики в сфере общественного согласия и общенационального единства. 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 Общая историческая судьба этнических групп, населяющих современный Казахстан, позитивно отразилась на менталитете народа, его жизненных представлениях и устремлениях, сформировала общие для всех этносов ценности и идеалы. 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 В течение XX века на территории Казахстана шел сложный процесс формирования многоэтничного общества и народа. В начале века в Казахстан было переселено 1 миллион 150 тысяч человек из России, Украины и Беларуси для освоения пустующих земель. 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 В 30-е годы XX века из центральных районов бывшего СССР в Казахстан было сослано 250 тысяч крестьян. В это же время на строительство промышленных объектов со всех уголков страны было переселено порядка 1,2 миллиона человек. В разные годы в Казахстан были депортированы 800 тысяч немцев, 102 тысячи поляков, 550 тысяч представителей народов Северного Кавказа, около 100 тысяч корейских семей из Дальнего Востока. В целом с начала XX века в Казахстан было переселено 5,6 миллиона человек. Казахские семьи, находившиеся в сложных экономических условиях, приняли все приезжие народы. 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 Учитывая исторические факты и в целях укрепления единства народа Казахстана при консолидирующей роли казахов, Президент Республики Казахстан на XXII сессии Ассамблеи народа Казахстана выступил с предложением об учреждении 1 марта – Днем благодарности всех этносов друг к другу и к казахам. 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 Идеология Дня благодарности отражает ценности общенационального значения, способствует дальнейшей консолидации народа Казахстана.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9" descr="C:\Users\Альбина\Documents\КАЗАХСТАН\картинки Казахстан\казахский орнамент\1310800621_serdce01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lum bright="-10000" contrast="40000"/>
          </a:blip>
          <a:srcRect l="4124" t="5842" r="3783" b="6532"/>
          <a:stretch>
            <a:fillRect/>
          </a:stretch>
        </p:blipFill>
        <p:spPr bwMode="auto">
          <a:xfrm>
            <a:off x="1095348" y="5993904"/>
            <a:ext cx="1045316" cy="864096"/>
          </a:xfrm>
          <a:prstGeom prst="rect">
            <a:avLst/>
          </a:prstGeom>
          <a:noFill/>
        </p:spPr>
      </p:pic>
      <p:pic>
        <p:nvPicPr>
          <p:cNvPr id="9" name="Picture 9" descr="C:\Users\Альбина\Documents\КАЗАХСТАН\картинки Казахстан\казахский орнамент\1310800621_serdce01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lum bright="-10000" contrast="40000"/>
          </a:blip>
          <a:srcRect l="4124" t="5842" r="3783" b="6532"/>
          <a:stretch>
            <a:fillRect/>
          </a:stretch>
        </p:blipFill>
        <p:spPr bwMode="auto">
          <a:xfrm>
            <a:off x="2595546" y="5993904"/>
            <a:ext cx="1045316" cy="864096"/>
          </a:xfrm>
          <a:prstGeom prst="rect">
            <a:avLst/>
          </a:prstGeom>
          <a:noFill/>
        </p:spPr>
      </p:pic>
      <p:pic>
        <p:nvPicPr>
          <p:cNvPr id="10" name="Picture 9" descr="C:\Users\Альбина\Documents\КАЗАХСТАН\картинки Казахстан\казахский орнамент\1310800621_serdce01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lum bright="-10000" contrast="40000"/>
          </a:blip>
          <a:srcRect l="4124" t="5842" r="3783" b="6532"/>
          <a:stretch>
            <a:fillRect/>
          </a:stretch>
        </p:blipFill>
        <p:spPr bwMode="auto">
          <a:xfrm>
            <a:off x="3952868" y="5993904"/>
            <a:ext cx="1045316" cy="864096"/>
          </a:xfrm>
          <a:prstGeom prst="rect">
            <a:avLst/>
          </a:prstGeom>
          <a:noFill/>
        </p:spPr>
      </p:pic>
      <p:pic>
        <p:nvPicPr>
          <p:cNvPr id="11" name="Picture 9" descr="C:\Users\Альбина\Documents\КАЗАХСТАН\картинки Казахстан\казахский орнамент\1310800621_serdce01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lum bright="-10000" contrast="40000"/>
          </a:blip>
          <a:srcRect l="4124" t="5842" r="3783" b="6532"/>
          <a:stretch>
            <a:fillRect/>
          </a:stretch>
        </p:blipFill>
        <p:spPr bwMode="auto">
          <a:xfrm>
            <a:off x="5310190" y="5993904"/>
            <a:ext cx="1045316" cy="864096"/>
          </a:xfrm>
          <a:prstGeom prst="rect">
            <a:avLst/>
          </a:prstGeom>
          <a:noFill/>
        </p:spPr>
      </p:pic>
      <p:pic>
        <p:nvPicPr>
          <p:cNvPr id="12" name="Picture 9" descr="C:\Users\Альбина\Documents\КАЗАХСТАН\картинки Казахстан\казахский орнамент\1310800621_serdce01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lum bright="-10000" contrast="40000"/>
          </a:blip>
          <a:srcRect l="4124" t="5842" r="3783" b="6532"/>
          <a:stretch>
            <a:fillRect/>
          </a:stretch>
        </p:blipFill>
        <p:spPr bwMode="auto">
          <a:xfrm>
            <a:off x="6738950" y="5993904"/>
            <a:ext cx="1045316" cy="864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70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23844" y="571480"/>
            <a:ext cx="8929750" cy="50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KZ Times New Roman" pitchFamily="18" charset="0"/>
                <a:ea typeface="Times New Roman" pitchFamily="18" charset="0"/>
                <a:cs typeface="Times New Roman" pitchFamily="18" charset="0"/>
              </a:rPr>
              <a:t>МЕРЕКЕНІҢ МАҚСАТТАРЫ МЕН МІНДЕТТЕРІ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KZ 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      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Мақсаты: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     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Алғыс айту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күні мерекесінің мақсаты ортақ тарих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қазақтардың және барлық этностардың бір-бірін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және қазақтарды қолдауы арқасында бірге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өткерген қиыншылықтарды ұмытпау негізінде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көпұлтты Қазақстанның бірлігін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сақтау және дамыту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болып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табылады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      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Міндеттері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     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Жалпыұлттық топтасу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ішкі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саяси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тұрақтылық, азаматтық бейбітшілік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пен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ұлтаралық татулық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факторы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ретіндегі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«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Мәңгілік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Ел»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құндылықтары негізінде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қазақстандық патриотизмді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нығайту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;</a:t>
            </a:r>
            <a:b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     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барлық этностардың және қазақ халқының мәдениеті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мен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дәстүрлеріне құрметті қалыптастыру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қоғамдық келісім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мен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ұлттық бірлікті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ұлтаралық келісімді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әртүрлі этностар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арасындағы достықты нығайту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сондай-ақ Қазақстан халқы Ассамблеясының аясында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барлық қайырымдылық іс-шараларын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үйлестіру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;</a:t>
            </a:r>
            <a:b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     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қазақ халқының топтастырушы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рөлін арқау ете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отырып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қазақстандық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патриотизм,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Қазақстан халқының азаматтық және рухани-мәдени ортақтығы негізінде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қазақ «Мәңгілік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Ел»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жалпыұлттық патриоттық идеясымен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біріктірілген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қазақстандық азаматтық біртектілікті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және бәсекеге қабілетті ұлтты қалыптастыру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.</a:t>
            </a:r>
            <a:b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     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Мерекенің идеологиясы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қоғамда Қазақстан аумағында әртүрлі этностардың пайда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болу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тарихын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игерілмеген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аумақтарда орнығуға байланысты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қиындықтарды және этностардың тағдырына және тұтастай алғанда заманауи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көпэтносты Қазақстан қоғамын қалыптастыру процесінде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қазақтардың қатысуын түсінуді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құрметтеуді және білуді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кеңейтуге бағытталған құндылықтарды көрсетуге тиіс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KZ Times New Roman" pitchFamily="18" charset="0"/>
              <a:cs typeface="Arial" pitchFamily="34" charset="0"/>
            </a:endParaRPr>
          </a:p>
        </p:txBody>
      </p:sp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432753">
            <a:off x="8742933" y="240974"/>
            <a:ext cx="10525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622532">
            <a:off x="64463" y="-2057"/>
            <a:ext cx="10525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149561">
            <a:off x="66175" y="5888853"/>
            <a:ext cx="10525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627992">
            <a:off x="8777328" y="5892188"/>
            <a:ext cx="10525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70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23844" y="500042"/>
            <a:ext cx="914406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И ЗАДАЧИ ПРАЗДНИКА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Целью Праздника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День благодарности является сохранение и развитие единства многонационального Казахстана на основе общей истории, памяти о совместных трудностях, пережитых благодаря поддержке казахов и всех этносов друг к другу и к казахам. 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 Укрепление казахстанского патриотизма на базе ценностей «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Мәңгілік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Ел», как фактора общенациональной консолидации, внутриполитической стабильности, гражданского мира и межнационального согласия;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 формирование уважения к культуре и традициям всех этносов и казахского народа, укрепление общественного согласия и национального единства, межнационального согласия, дружбы между различными этносами, а также координация всех благотворительных мероприятий под эгидой Ассамблеи народа Казахстана;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 формирование казахстанской гражданской идентичности и конкурентоспособной нации, объединенной общенациональной патриотической идеей «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Мәңгілік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Ел» на основе казахстанского патриотизма, гражданской и духовно-культурной общности народа Казахстана при консолидирующей роли казахского народа.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 Идеология праздника должна отображать ценности, направленные на расширение в обществе понимания, уважения и знания истории появления на территории Казахстана различных этносов, сложностей, связанных с обустройством на неосвоенных территориях и участии казахов в судьбе этносов и в целом в процессе формирования современного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полиэтничного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казахстанского общества.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432753">
            <a:off x="8742933" y="240974"/>
            <a:ext cx="10525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627992">
            <a:off x="8777328" y="5892188"/>
            <a:ext cx="10525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149561">
            <a:off x="66175" y="5888853"/>
            <a:ext cx="10525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622532">
            <a:off x="100191" y="211698"/>
            <a:ext cx="10525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43050"/>
            <a:ext cx="9906000" cy="4370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9048750" y="5615002"/>
            <a:ext cx="9715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432753">
            <a:off x="8742933" y="240974"/>
            <a:ext cx="10525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9048750" y="2828920"/>
            <a:ext cx="9715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4810124" y="0"/>
            <a:ext cx="10525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738158" y="0"/>
            <a:ext cx="10525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52406" y="1"/>
            <a:ext cx="9215502" cy="728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500" b="1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АЛҒЫС АЙТУ КҮНІН МЕРЕКЕЛЕУДІҢ НӘТИЖЕЛЕРІ: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     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барлық қазақстандықтардың біртұтас халық ретінде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жақындасуына қол жеткізу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;</a:t>
            </a:r>
            <a:b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     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«Мәңгілік 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Ел»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жалпыұлттық патриоттық идеясына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негізделген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құндылықтар жүйесін қалыптастыру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;</a:t>
            </a:r>
            <a:b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     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тұрақтылықты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,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қазақстандық біртектілік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пен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бірлікті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нығайту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, «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Мәңгілік 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Ел»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жалпыұлттық патриоттық идеясын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қоғамдық санада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бекіту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;</a:t>
            </a:r>
            <a:b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     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қоғамдық келісім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мен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жалпыұлттық бірліктің қазақстандық моделін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одан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әрі жетілдіру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;</a:t>
            </a:r>
            <a:b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     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Қазақстан халқы Ассамблеясының қоғам мен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мемлекет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өміріндегі рөлін одан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әрі нығайту болады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.</a:t>
            </a:r>
            <a:b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     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Аталған Тұжырымдаманы іске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асыру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нәтижесі ретінде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қазақ халқының топтастырушы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рөлін арқау ете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отырып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,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Қазақстан халқының азаматтық және рухани-мәдени ортақтығының қалыптасуын санау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керек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.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Барлық қазақстандықтар бейбітшілік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,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келісім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және Қазақстанның табысты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дамуы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үшін бір-біріне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алғыс білдіруге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бағытталған іс-шараларға ортақтасуға тиіс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.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Қазақстандықтар бейбітшілік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пен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келісімге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негізделген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қоғам құрудағы қазақ халқының тарихи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рөлін сезінуге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тиіс</a:t>
            </a:r>
            <a:r>
              <a:rPr lang="ru-RU" sz="1500" dirty="0" smtClean="0">
                <a:solidFill>
                  <a:srgbClr val="002060"/>
                </a:solidFill>
                <a:latin typeface="KZ Times New Roman" pitchFamily="18" charset="0"/>
                <a:cs typeface="Times New Roman" pitchFamily="18" charset="0"/>
              </a:rPr>
              <a:t>.</a:t>
            </a:r>
          </a:p>
          <a:p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Times New Roman" pitchFamily="18" charset="0"/>
              </a:rPr>
              <a:t>РЕЗУЛЬТАТАМИ ПРАЗДНОВАНИЯ ДНЯ БЛАГОДАРНОСТИ СТАНУТ: 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Times New Roman" pitchFamily="18" charset="0"/>
              </a:rPr>
              <a:t>      достижение сближения всех 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Times New Roman" pitchFamily="18" charset="0"/>
              </a:rPr>
              <a:t>казахстанцев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Times New Roman" pitchFamily="18" charset="0"/>
              </a:rPr>
              <a:t> как единого народа;</a:t>
            </a:r>
            <a:b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Times New Roman" pitchFamily="18" charset="0"/>
              </a:rPr>
              <a:t>      формирование системы ценностей, основанных на общенациональной патриотической идее «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Times New Roman" pitchFamily="18" charset="0"/>
              </a:rPr>
              <a:t>Мәңгілік 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Times New Roman" pitchFamily="18" charset="0"/>
              </a:rPr>
              <a:t>Ел»;</a:t>
            </a:r>
            <a:b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Times New Roman" pitchFamily="18" charset="0"/>
              </a:rPr>
              <a:t>      укрепление стабильности, казахстанской идентичности и единства, закрепление в общественном сознании общенациональной патриотической идеи «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Times New Roman" pitchFamily="18" charset="0"/>
              </a:rPr>
              <a:t>Мәңгілік 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Times New Roman" pitchFamily="18" charset="0"/>
              </a:rPr>
              <a:t>Ел»;</a:t>
            </a:r>
            <a:b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Times New Roman" pitchFamily="18" charset="0"/>
              </a:rPr>
              <a:t>      дальнейшее совершенствование казахстанской модели общественного согласия и общенационального единства;</a:t>
            </a:r>
            <a:b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Times New Roman" pitchFamily="18" charset="0"/>
              </a:rPr>
              <a:t>      дальнейшее укрепление роли Ассамблеи народа Казахстана в жизни общества и государства. </a:t>
            </a:r>
            <a:b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Times New Roman" pitchFamily="18" charset="0"/>
              </a:rPr>
              <a:t>      Результатом реализации данной Концепции следует считать формирование гражданской и духовно-культурной общности народа Казахстана при консолидирующей роли казахского народа. Все 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Times New Roman" pitchFamily="18" charset="0"/>
              </a:rPr>
              <a:t>казахстанцы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Times New Roman" pitchFamily="18" charset="0"/>
              </a:rPr>
              <a:t> должны приобщаться к мероприятиям, направленным на благодарность друг другу за мир, согласие, и успешное развитие Казахстана. 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Times New Roman" pitchFamily="18" charset="0"/>
              </a:rPr>
              <a:t>Казахстанцы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KZ Times New Roman" pitchFamily="18" charset="0"/>
                <a:ea typeface="Times New Roman" pitchFamily="18" charset="0"/>
                <a:cs typeface="Times New Roman" pitchFamily="18" charset="0"/>
              </a:rPr>
              <a:t> должны осознать историческую роль казахского народа в построении общества, основанного на мире и согласии.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KZ 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906000" cy="6870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9048750" y="2247156"/>
            <a:ext cx="9715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432753">
            <a:off x="8742933" y="240974"/>
            <a:ext cx="10525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9048750" y="1239044"/>
            <a:ext cx="9715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7605294" y="0"/>
            <a:ext cx="10525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6513173" y="0"/>
            <a:ext cx="10525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380968" y="642918"/>
            <a:ext cx="850112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</a:rPr>
              <a:t>     Депортация или насильственное переселение народов </a:t>
            </a:r>
            <a:r>
              <a:rPr lang="ru-RU" sz="1600" dirty="0" smtClean="0">
                <a:solidFill>
                  <a:srgbClr val="002060"/>
                </a:solidFill>
              </a:rPr>
              <a:t>- одна из самых трагических страниц прошлого нашей страны. События, связанные с депортаций долго замалчивались. Депортация началась в предвоенные годы. 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Цель такой массовой депортации</a:t>
            </a:r>
            <a:r>
              <a:rPr lang="ru-RU" sz="1600" dirty="0" smtClean="0">
                <a:solidFill>
                  <a:srgbClr val="002060"/>
                </a:solidFill>
              </a:rPr>
              <a:t> – за предельно короткий срок лишить народ не только родины, не только своей земли, но и языка, истории, культуры, родственных связей и самой надежды. Ведь только в таком случае любой человек немец, калмык, чеченец, крымский татарин, украинец, поляк и др. становились послушной и безропотной частью тоталитарного режима. Принудительное выселение, тяжелый подневольный труд, голод и болезни, исковерканные судьбы – таковы обстоятельства, выпавшие на долю депортированных народов.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В связи с изменениями, происшедшими в стране в середине 1950-х годов политика государства по отношению к депортированным народам стала меняться. Со второй половины 1950-х годов начался процесс реабилитации депортированных народов.</a:t>
            </a:r>
          </a:p>
          <a:p>
            <a:pPr algn="just"/>
            <a:r>
              <a:rPr lang="ru-RU" sz="1600" dirty="0" smtClean="0">
                <a:solidFill>
                  <a:srgbClr val="002060"/>
                </a:solidFill>
              </a:rPr>
              <a:t>В 1955–1956 годах с них были сняты правовые ограничения. 11 февраля 1957 года Верховный Совет СССР принял закон «Об утверждении указов Президиума Верховного Совета СССР о восстановлении национальной автономии балкарского, чеченского, ингушского, калмыцкого и карачаевского народов». Они получили возможность вернуться на свою историческую родину. В 1964 году наступили долгожданные перемены в жизни немецкого населения.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В исторических исследованиях 80–90-х годов XX века, впервые были рассмотрены все ужасы депортации, трагедия народов, которые стали жертвами антигуманной акции сталинизма.</a:t>
            </a: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</a:rPr>
              <a:t>В Казахстане в 1937-1944 годах нашли вторую родину более 1 109 тысяч представителей   депортированного населения, </a:t>
            </a:r>
            <a:r>
              <a:rPr lang="ru-RU" sz="1600" dirty="0" smtClean="0">
                <a:solidFill>
                  <a:srgbClr val="002060"/>
                </a:solidFill>
              </a:rPr>
              <a:t>а вместе с эвакуированными – около 1 640 тысяч человек. По существу в Казахстане каждый пятый  был спецпереселенцем, республика напоминала гигантский ГУЛАГ СССР.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793</Words>
  <PresentationFormat>Лист A4 (210x297 мм)</PresentationFormat>
  <Paragraphs>108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 Editition</dc:creator>
  <cp:lastModifiedBy>Admin</cp:lastModifiedBy>
  <cp:revision>61</cp:revision>
  <dcterms:created xsi:type="dcterms:W3CDTF">2016-02-19T11:33:44Z</dcterms:created>
  <dcterms:modified xsi:type="dcterms:W3CDTF">2018-02-27T16:08:52Z</dcterms:modified>
</cp:coreProperties>
</file>