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4" r:id="rId3"/>
    <p:sldId id="258" r:id="rId4"/>
    <p:sldId id="259" r:id="rId5"/>
    <p:sldId id="273" r:id="rId6"/>
    <p:sldId id="280" r:id="rId7"/>
    <p:sldId id="272" r:id="rId8"/>
    <p:sldId id="260" r:id="rId9"/>
    <p:sldId id="261" r:id="rId10"/>
    <p:sldId id="262" r:id="rId11"/>
    <p:sldId id="269" r:id="rId12"/>
    <p:sldId id="276" r:id="rId13"/>
    <p:sldId id="264" r:id="rId14"/>
    <p:sldId id="281" r:id="rId15"/>
    <p:sldId id="278" r:id="rId16"/>
    <p:sldId id="265" r:id="rId17"/>
  </p:sldIdLst>
  <p:sldSz cx="12192000" cy="6858000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-342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485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07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94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7444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32995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8306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5025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36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1536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9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374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373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93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5475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908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410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C41F4-6900-40B4-9AB9-402F9DF59D19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020C45-A9ED-4B76-94B6-5A2BDA0D40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309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2.pngindir.com/20190603/uv/kisspng-thumb-vector-graphics-hand-cartoon-character-reaching-and-hands-clipart-of-represent-hand-and-5cf56335965575.88799125155958558961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78425" y="204610"/>
            <a:ext cx="7013575" cy="623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3710" y="338435"/>
            <a:ext cx="4588885" cy="6001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 wish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Success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Big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Everything</a:t>
            </a:r>
            <a:endParaRPr lang="en-US" sz="6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Everywhere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996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www.stem.org.uk/sites/default/files/preview/elibrary-resources/2017/07/Human%20Heart%20Structure.pdf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012" y="955344"/>
            <a:ext cx="6933063" cy="487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0966" y="1815152"/>
            <a:ext cx="3938588" cy="212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4427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medicinebtg.com/wp-content/uploads/2017/06/function-are-classified-as-either-arteries-capillaries-or-veins-structures-Arteries-Veins-And-Capillaries-Structure-And-Function-and-function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6656" y="856496"/>
            <a:ext cx="8434315" cy="570807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14151" y="586854"/>
            <a:ext cx="3343700" cy="4995080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pPr lvl="0">
              <a:lnSpc>
                <a:spcPct val="115000"/>
              </a:lnSpc>
            </a:pPr>
            <a:r>
              <a:rPr lang="en-US" sz="2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Arteries 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 blood vessels that transport blood from the heart</a:t>
            </a:r>
            <a:r>
              <a:rPr lang="kk-KZ" sz="2400" kern="0" dirty="0" smtClean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en-US" sz="2400" b="1" kern="0" dirty="0" smtClean="0">
              <a:solidFill>
                <a:sysClr val="windowText" lastClr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</a:pPr>
            <a:endParaRPr lang="en-US" sz="2400" b="1" kern="0" dirty="0" smtClean="0">
              <a:solidFill>
                <a:sysClr val="windowText" lastClr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</a:pPr>
            <a:r>
              <a:rPr lang="en-US" sz="2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Capillaries 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 blood vessels that 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connect arteries and veins</a:t>
            </a:r>
            <a:r>
              <a:rPr lang="kk-KZ" sz="2400" kern="0" dirty="0" smtClean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en-US" sz="2400" b="1" kern="0" dirty="0" smtClean="0">
              <a:solidFill>
                <a:sysClr val="windowText" lastClr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</a:pPr>
            <a:endParaRPr lang="en-US" sz="2400" b="1" kern="0" dirty="0" smtClean="0">
              <a:solidFill>
                <a:sysClr val="windowText" lastClr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</a:pPr>
            <a:r>
              <a:rPr lang="en-US" sz="2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Veins </a:t>
            </a:r>
            <a:r>
              <a:rPr lang="en-US" sz="2400" kern="0" dirty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 blood vessels that transport blood 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the heart.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9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spLocks noChangeArrowheads="1"/>
          </p:cNvSpPr>
          <p:nvPr/>
        </p:nvSpPr>
        <p:spPr bwMode="auto">
          <a:xfrm>
            <a:off x="8639502" y="977462"/>
            <a:ext cx="2904823" cy="4430110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pPr lvl="0" algn="ctr">
              <a:lnSpc>
                <a:spcPct val="115000"/>
              </a:lnSpc>
              <a:defRPr/>
            </a:pPr>
            <a:r>
              <a:rPr lang="en-US" sz="3600" b="1" kern="0" dirty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Pulse </a:t>
            </a:r>
            <a:r>
              <a:rPr lang="en-US" sz="3600" kern="0" dirty="0">
                <a:solidFill>
                  <a:sysClr val="windowText" lastClr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a rhythmic beating in the arteries caused by the beating of the heart.</a:t>
            </a:r>
            <a:endParaRPr lang="ru-RU" sz="3600" b="1" kern="0" dirty="0">
              <a:solidFill>
                <a:sysClr val="windowText" lastClr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28" name="Picture 4" descr="https://cf.ppt-online.org/files/slide/c/CVSnbMrZ84vKdFxqcLgmeGz1EtHOo57PYNJjsi/slide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886" y="495833"/>
            <a:ext cx="7191156" cy="539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51692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63226" y="270583"/>
            <a:ext cx="25186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 smtClean="0">
                <a:ln w="12700">
                  <a:solidFill>
                    <a:srgbClr val="CC3300">
                      <a:satMod val="155000"/>
                    </a:srgbClr>
                  </a:solidFill>
                  <a:prstDash val="solid"/>
                </a:ln>
                <a:solidFill>
                  <a:srgbClr val="FF00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Activity 1</a:t>
            </a:r>
            <a:endParaRPr lang="ru-RU" sz="4400" b="1" dirty="0">
              <a:ln w="12700">
                <a:solidFill>
                  <a:srgbClr val="CC3300">
                    <a:satMod val="155000"/>
                  </a:srgbClr>
                </a:solidFill>
                <a:prstDash val="solid"/>
              </a:ln>
              <a:solidFill>
                <a:srgbClr val="FF006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5814" y="1193912"/>
            <a:ext cx="10761577" cy="1761939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Using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</a:t>
            </a:r>
            <a:r>
              <a:rPr kumimoji="0" lang="kk-KZ" sz="32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3200" b="0" i="0" u="none" strike="noStrike" kern="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loured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threads constructs models of open and closed circulatory system. Glue it to the paper and write all of the parts of </a:t>
            </a:r>
            <a:r>
              <a:rPr lang="en-US" sz="32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circulatory </a:t>
            </a: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systems.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/>
              </a:rPr>
              <a:t>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46568" y="2826673"/>
            <a:ext cx="10580824" cy="145824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 помощью цветных нитей строят модели открытой и закрытой системы кровообращения.</a:t>
            </a:r>
            <a:r>
              <a:rPr kumimoji="0" lang="ru-RU" sz="32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Приклейте его к бумаге и напишите все части </a:t>
            </a:r>
            <a:r>
              <a:rPr lang="ru-RU" sz="32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32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кровообращения. </a:t>
            </a: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/>
              </a:rPr>
              <a:t>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Verdana"/>
            </a:endParaRPr>
          </a:p>
        </p:txBody>
      </p:sp>
      <p:pic>
        <p:nvPicPr>
          <p:cNvPr id="7" name="Picture 2" descr="https://images.freeimages.com/images/large-previews/d63/red-thread-instead-2-14130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27" y="4703347"/>
            <a:ext cx="2594817" cy="172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ozon-st.cdn.ngenix.net/multimedia/10143898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8198" y="4460258"/>
            <a:ext cx="1972966" cy="197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6764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up/datas/109026/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298" y="313900"/>
            <a:ext cx="9472762" cy="6359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68477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0007" y="674104"/>
            <a:ext cx="1596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ln w="12700">
                  <a:solidFill>
                    <a:srgbClr val="CC3300">
                      <a:satMod val="155000"/>
                    </a:srgbClr>
                  </a:solidFill>
                  <a:prstDash val="solid"/>
                </a:ln>
                <a:solidFill>
                  <a:srgbClr val="FF00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Lab works</a:t>
            </a:r>
            <a:endParaRPr lang="ru-RU" sz="2400" b="1" dirty="0">
              <a:ln w="12700">
                <a:solidFill>
                  <a:srgbClr val="CC3300">
                    <a:satMod val="155000"/>
                  </a:srgbClr>
                </a:solidFill>
                <a:prstDash val="solid"/>
              </a:ln>
              <a:solidFill>
                <a:srgbClr val="FF006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3080" y="1135769"/>
            <a:ext cx="10590661" cy="5543858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Working process: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Wish your index and middle finger, try to find your heart rate on the inside of the wrist.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2.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Measure your heart rate for 6 seconds. Multiply the resulting number by 10 and write the result in the table  below.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any exercise for 10 minutes.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4.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Measure your heart rate for 6 </a:t>
            </a:r>
            <a:r>
              <a:rPr lang="en-US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seconds after both 1,3,5 and 10 minutes of physical activity.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5.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Multiply </a:t>
            </a:r>
            <a:r>
              <a:rPr lang="en-US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your results by 10 and write the numbers </a:t>
            </a:r>
            <a:r>
              <a:rPr lang="en-US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 the table  below</a:t>
            </a:r>
            <a:r>
              <a:rPr lang="en-US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b="1" kern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kk-KZ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0145647"/>
              </p:ext>
            </p:extLst>
          </p:nvPr>
        </p:nvGraphicFramePr>
        <p:xfrm>
          <a:off x="767995" y="4222575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Time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Pulse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At rest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minute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minute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minute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minute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29562" y="135496"/>
            <a:ext cx="1882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ln w="12700">
                  <a:solidFill>
                    <a:srgbClr val="CC3300">
                      <a:satMod val="155000"/>
                    </a:srgbClr>
                  </a:solidFill>
                  <a:prstDash val="solid"/>
                </a:ln>
                <a:solidFill>
                  <a:srgbClr val="FF00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Activity 2</a:t>
            </a:r>
            <a:endParaRPr lang="ru-RU" sz="3200" b="1" dirty="0">
              <a:ln w="12700">
                <a:solidFill>
                  <a:srgbClr val="CC3300">
                    <a:satMod val="155000"/>
                  </a:srgbClr>
                </a:solidFill>
                <a:prstDash val="solid"/>
              </a:ln>
              <a:solidFill>
                <a:srgbClr val="FF006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450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62989" y="100113"/>
            <a:ext cx="36054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j-ea"/>
                <a:cs typeface="+mj-cs"/>
              </a:rPr>
              <a:t>Reflection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j-ea"/>
                <a:cs typeface="+mj-cs"/>
              </a:rPr>
              <a:t>: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33320" y="918165"/>
            <a:ext cx="2489784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j-ea"/>
                <a:cs typeface="+mj-cs"/>
              </a:rPr>
              <a:t>I Like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j-ea"/>
                <a:cs typeface="+mj-cs"/>
              </a:rPr>
              <a:t>today’s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j-ea"/>
                <a:cs typeface="+mj-cs"/>
              </a:rPr>
              <a:t>Lesson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53451" y="857199"/>
            <a:ext cx="55466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4400" b="1" kern="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</a:rPr>
              <a:t>I </a:t>
            </a:r>
            <a:r>
              <a:rPr lang="en-US" sz="4400" b="1" kern="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</a:rPr>
              <a:t>don’t </a:t>
            </a:r>
          </a:p>
          <a:p>
            <a:pPr lvl="0" algn="ctr">
              <a:defRPr/>
            </a:pPr>
            <a:r>
              <a:rPr lang="en-US" sz="4400" b="1" kern="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</a:rPr>
              <a:t>Like </a:t>
            </a:r>
            <a:r>
              <a:rPr lang="en-US" sz="4400" b="1" kern="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</a:rPr>
              <a:t>today’s</a:t>
            </a:r>
          </a:p>
          <a:p>
            <a:pPr lvl="0" algn="ctr">
              <a:defRPr/>
            </a:pPr>
            <a:r>
              <a:rPr lang="en-US" sz="4400" b="1" kern="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</a:rPr>
              <a:t>Lesson</a:t>
            </a:r>
            <a:endParaRPr lang="ru-RU" sz="4400" kern="0" dirty="0" smtClean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050" name="Picture 2" descr="https://www.2kkorzina.ru/imageModul/catalog/product_13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053" y="3239911"/>
            <a:ext cx="4762500" cy="334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www.2kkorzina.ru/imageModul/catalog/product_13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98973" y="3544711"/>
            <a:ext cx="4762500" cy="303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606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0012" y="1075883"/>
            <a:ext cx="9822304" cy="4752975"/>
          </a:xfrm>
        </p:spPr>
        <p:txBody>
          <a:bodyPr rtlCol="0">
            <a:normAutofit fontScale="55000" lnSpcReduction="20000"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r>
              <a:rPr lang="en-US" sz="109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Theme: </a:t>
            </a:r>
            <a:r>
              <a:rPr lang="en-US" sz="10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Heart and blood </a:t>
            </a:r>
            <a:endParaRPr lang="kk-KZ" sz="109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r>
              <a:rPr lang="en-US" sz="10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vessels</a:t>
            </a:r>
            <a:endParaRPr lang="en-US" sz="10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endParaRPr lang="en-US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endParaRPr lang="en-US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endParaRPr lang="en-US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endParaRPr lang="en-US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cs typeface="Times New Roman" pitchFamily="18" charset="0"/>
            </a:endParaRPr>
          </a:p>
          <a:p>
            <a:pPr lvl="0" algn="l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r>
              <a:rPr lang="kk-KZ" sz="4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4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kk-KZ" sz="4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8 grade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kk-KZ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kk-KZ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r>
              <a:rPr lang="en-US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Biology teacher</a:t>
            </a:r>
            <a:r>
              <a:rPr lang="kk-KZ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Shakirov</a:t>
            </a:r>
            <a:r>
              <a:rPr lang="en-US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A. B</a:t>
            </a:r>
            <a:endParaRPr lang="ru-RU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809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3015" y="637845"/>
            <a:ext cx="810677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>
              <a:lnSpc>
                <a:spcPct val="107000"/>
              </a:lnSpc>
              <a:spcAft>
                <a:spcPts val="525"/>
              </a:spcAft>
            </a:pPr>
            <a:endParaRPr lang="ru-RU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04597" y="414197"/>
            <a:ext cx="481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Teaching aims</a:t>
            </a:r>
            <a:r>
              <a:rPr lang="kk-KZ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4597" y="1626790"/>
            <a:ext cx="742903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44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Will be able </a:t>
            </a:r>
            <a:r>
              <a:rPr lang="en-US" sz="4400" kern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todescribe</a:t>
            </a:r>
            <a:r>
              <a:rPr lang="en-US" sz="44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the structure of the heart and blood vessels of a person.</a:t>
            </a:r>
          </a:p>
          <a:p>
            <a:pPr lvl="0"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44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Will be able </a:t>
            </a:r>
            <a:r>
              <a:rPr lang="en-US" sz="44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 establish</a:t>
            </a:r>
            <a:r>
              <a:rPr lang="en-US" sz="44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blood vessels </a:t>
            </a:r>
            <a:r>
              <a:rPr lang="en-US" sz="44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 functions.</a:t>
            </a:r>
          </a:p>
          <a:p>
            <a:pPr lvl="0"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● Can study the</a:t>
            </a:r>
            <a:r>
              <a:rPr lang="en-US" sz="44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heart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function.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72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97171" y="889844"/>
            <a:ext cx="897387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 smtClean="0">
                <a:ln w="1905"/>
                <a:gradFill>
                  <a:gsLst>
                    <a:gs pos="0">
                      <a:srgbClr val="E75CE7">
                        <a:shade val="20000"/>
                        <a:satMod val="200000"/>
                      </a:srgbClr>
                    </a:gs>
                    <a:gs pos="78000">
                      <a:srgbClr val="E75CE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5CE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 aids methods:</a:t>
            </a:r>
            <a:endParaRPr lang="en-US" sz="5400" b="1" dirty="0">
              <a:ln w="1905"/>
              <a:gradFill>
                <a:gsLst>
                  <a:gs pos="0">
                    <a:srgbClr val="E75CE7">
                      <a:shade val="20000"/>
                      <a:satMod val="200000"/>
                    </a:srgbClr>
                  </a:gs>
                  <a:gs pos="78000">
                    <a:srgbClr val="E75CE7">
                      <a:tint val="90000"/>
                      <a:shade val="89000"/>
                      <a:satMod val="220000"/>
                    </a:srgbClr>
                  </a:gs>
                  <a:gs pos="100000">
                    <a:srgbClr val="E75CE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i="1" dirty="0">
                <a:ln w="1905"/>
                <a:gradFill>
                  <a:gsLst>
                    <a:gs pos="0">
                      <a:srgbClr val="E75CE7">
                        <a:shade val="20000"/>
                        <a:satMod val="200000"/>
                      </a:srgbClr>
                    </a:gs>
                    <a:gs pos="78000">
                      <a:srgbClr val="E75CE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5CE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Interactive white</a:t>
            </a:r>
            <a:r>
              <a:rPr lang="ru-RU" sz="5400" i="1" dirty="0">
                <a:ln w="1905"/>
                <a:gradFill>
                  <a:gsLst>
                    <a:gs pos="0">
                      <a:srgbClr val="E75CE7">
                        <a:shade val="20000"/>
                        <a:satMod val="200000"/>
                      </a:srgbClr>
                    </a:gs>
                    <a:gs pos="78000">
                      <a:srgbClr val="E75CE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5CE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i="1" dirty="0">
                <a:ln w="1905"/>
                <a:gradFill>
                  <a:gsLst>
                    <a:gs pos="0">
                      <a:srgbClr val="E75CE7">
                        <a:shade val="20000"/>
                        <a:satMod val="200000"/>
                      </a:srgbClr>
                    </a:gs>
                    <a:gs pos="78000">
                      <a:srgbClr val="E75CE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5CE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board, presentation, Chess method, Traffic light method, </a:t>
            </a:r>
            <a:r>
              <a:rPr lang="en-US" sz="5400" i="1" dirty="0" smtClean="0">
                <a:ln w="1905"/>
                <a:gradFill>
                  <a:gsLst>
                    <a:gs pos="0">
                      <a:srgbClr val="E75CE7">
                        <a:shade val="20000"/>
                        <a:satMod val="200000"/>
                      </a:srgbClr>
                    </a:gs>
                    <a:gs pos="78000">
                      <a:srgbClr val="E75CE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5CE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association</a:t>
            </a:r>
            <a:endParaRPr lang="en-US" sz="5400" i="1" dirty="0">
              <a:ln w="1905"/>
              <a:gradFill>
                <a:gsLst>
                  <a:gs pos="0">
                    <a:srgbClr val="E75CE7">
                      <a:shade val="20000"/>
                      <a:satMod val="200000"/>
                    </a:srgbClr>
                  </a:gs>
                  <a:gs pos="78000">
                    <a:srgbClr val="E75CE7">
                      <a:tint val="90000"/>
                      <a:shade val="89000"/>
                      <a:satMod val="220000"/>
                    </a:srgbClr>
                  </a:gs>
                  <a:gs pos="100000">
                    <a:srgbClr val="E75CE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26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9767" y="60364"/>
            <a:ext cx="7783031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ln w="1905"/>
                <a:gradFill>
                  <a:gsLst>
                    <a:gs pos="0">
                      <a:srgbClr val="E75CE7">
                        <a:shade val="20000"/>
                        <a:satMod val="200000"/>
                      </a:srgbClr>
                    </a:gs>
                    <a:gs pos="78000">
                      <a:srgbClr val="E75CE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5CE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Home task:</a:t>
            </a:r>
            <a:endParaRPr lang="ru-RU" dirty="0" smtClean="0">
              <a:ln w="1905"/>
              <a:gradFill>
                <a:gsLst>
                  <a:gs pos="0">
                    <a:srgbClr val="E75CE7">
                      <a:shade val="20000"/>
                      <a:satMod val="200000"/>
                    </a:srgbClr>
                  </a:gs>
                  <a:gs pos="78000">
                    <a:srgbClr val="E75CE7">
                      <a:tint val="90000"/>
                      <a:shade val="89000"/>
                      <a:satMod val="220000"/>
                    </a:srgbClr>
                  </a:gs>
                  <a:gs pos="100000">
                    <a:srgbClr val="E75CE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 smtClean="0">
                <a:ln w="1905"/>
                <a:gradFill>
                  <a:gsLst>
                    <a:gs pos="0">
                      <a:srgbClr val="E75CE7">
                        <a:shade val="20000"/>
                        <a:satMod val="200000"/>
                      </a:srgbClr>
                    </a:gs>
                    <a:gs pos="78000">
                      <a:srgbClr val="E75CE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5CE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>
              <a:ln w="1905"/>
              <a:gradFill>
                <a:gsLst>
                  <a:gs pos="0">
                    <a:srgbClr val="E75CE7">
                      <a:shade val="20000"/>
                      <a:satMod val="200000"/>
                    </a:srgbClr>
                  </a:gs>
                  <a:gs pos="78000">
                    <a:srgbClr val="E75CE7">
                      <a:tint val="90000"/>
                      <a:shade val="89000"/>
                      <a:satMod val="220000"/>
                    </a:srgbClr>
                  </a:gs>
                  <a:gs pos="100000">
                    <a:srgbClr val="E75CE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7294263"/>
              </p:ext>
            </p:extLst>
          </p:nvPr>
        </p:nvGraphicFramePr>
        <p:xfrm>
          <a:off x="767898" y="768250"/>
          <a:ext cx="10027479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2493"/>
                <a:gridCol w="3342493"/>
                <a:gridCol w="3342493"/>
              </a:tblGrid>
              <a:tr h="19916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English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Қазақша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555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Leukocyte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лейкоцит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лейкоцит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101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Erythrocyte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эритроцит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эритроцит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375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Platelet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тромбоцит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тромбоцит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Immunity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иммунитет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иммунитет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371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Artificial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искусственный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жасанды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105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Natural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естественный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табиғи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902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Agglutination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агглютинация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агглютинация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76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Donor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донор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донор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40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Recipient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реципиент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қан алушы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0462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Antibodiy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антитела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антидене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591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Phagocyte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фагоцитоз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фагоцитоз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04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Spleen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селезенка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көкбауыр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04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Plasma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плазма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плазма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Hemoglobin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гемоглобин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гемоглобин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Valve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клапан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қақпақша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Anemia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анемия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қаназдық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3032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9767" y="60364"/>
            <a:ext cx="7783031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ln w="1905"/>
                <a:gradFill>
                  <a:gsLst>
                    <a:gs pos="0">
                      <a:srgbClr val="E75CE7">
                        <a:shade val="20000"/>
                        <a:satMod val="200000"/>
                      </a:srgbClr>
                    </a:gs>
                    <a:gs pos="78000">
                      <a:srgbClr val="E75CE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5CE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Home task:</a:t>
            </a:r>
            <a:endParaRPr lang="ru-RU" dirty="0" smtClean="0">
              <a:ln w="1905"/>
              <a:gradFill>
                <a:gsLst>
                  <a:gs pos="0">
                    <a:srgbClr val="E75CE7">
                      <a:shade val="20000"/>
                      <a:satMod val="200000"/>
                    </a:srgbClr>
                  </a:gs>
                  <a:gs pos="78000">
                    <a:srgbClr val="E75CE7">
                      <a:tint val="90000"/>
                      <a:shade val="89000"/>
                      <a:satMod val="220000"/>
                    </a:srgbClr>
                  </a:gs>
                  <a:gs pos="100000">
                    <a:srgbClr val="E75CE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 smtClean="0">
                <a:ln w="1905"/>
                <a:gradFill>
                  <a:gsLst>
                    <a:gs pos="0">
                      <a:srgbClr val="E75CE7">
                        <a:shade val="20000"/>
                        <a:satMod val="200000"/>
                      </a:srgbClr>
                    </a:gs>
                    <a:gs pos="78000">
                      <a:srgbClr val="E75CE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75CE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>
              <a:ln w="1905"/>
              <a:gradFill>
                <a:gsLst>
                  <a:gs pos="0">
                    <a:srgbClr val="E75CE7">
                      <a:shade val="20000"/>
                      <a:satMod val="200000"/>
                    </a:srgbClr>
                  </a:gs>
                  <a:gs pos="78000">
                    <a:srgbClr val="E75CE7">
                      <a:tint val="90000"/>
                      <a:shade val="89000"/>
                      <a:satMod val="220000"/>
                    </a:srgbClr>
                  </a:gs>
                  <a:gs pos="100000">
                    <a:srgbClr val="E75CE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7295375"/>
              </p:ext>
            </p:extLst>
          </p:nvPr>
        </p:nvGraphicFramePr>
        <p:xfrm>
          <a:off x="767898" y="768250"/>
          <a:ext cx="10027479" cy="539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2493"/>
                <a:gridCol w="3342493"/>
                <a:gridCol w="3342493"/>
              </a:tblGrid>
              <a:tr h="19916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English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Қазақша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555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Leukocyte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1010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эритроцит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3756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тромбоцит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иммунитет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371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Artificial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1052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табиғи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902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Agglutination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7674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донор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4068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қан алушы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0462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Antibodiy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5913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фагоцитоз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0421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көкбауыр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04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Plasma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265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гемоглобин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265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клапан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265"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Anemia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731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00978" y="97941"/>
            <a:ext cx="34411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Terminology </a:t>
            </a:r>
            <a:r>
              <a:rPr lang="en-US" sz="3200" b="1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stady</a:t>
            </a:r>
            <a:endParaRPr lang="ru-RU" sz="3200" b="1" dirty="0">
              <a:ln w="10541" cmpd="sng">
                <a:solidFill>
                  <a:srgbClr val="FF9900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9900">
                      <a:tint val="40000"/>
                      <a:satMod val="250000"/>
                    </a:srgbClr>
                  </a:gs>
                  <a:gs pos="9000">
                    <a:srgbClr val="FF9900">
                      <a:tint val="52000"/>
                      <a:satMod val="300000"/>
                    </a:srgbClr>
                  </a:gs>
                  <a:gs pos="50000">
                    <a:srgbClr val="FF9900">
                      <a:shade val="20000"/>
                      <a:satMod val="300000"/>
                    </a:srgbClr>
                  </a:gs>
                  <a:gs pos="79000">
                    <a:srgbClr val="FF9900">
                      <a:tint val="52000"/>
                      <a:satMod val="300000"/>
                    </a:srgbClr>
                  </a:gs>
                  <a:gs pos="100000">
                    <a:srgbClr val="FF9900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Verdan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890304"/>
              </p:ext>
            </p:extLst>
          </p:nvPr>
        </p:nvGraphicFramePr>
        <p:xfrm>
          <a:off x="677863" y="747686"/>
          <a:ext cx="8766175" cy="5419200"/>
        </p:xfrm>
        <a:graphic>
          <a:graphicData uri="http://schemas.openxmlformats.org/drawingml/2006/table">
            <a:tbl>
              <a:tblPr/>
              <a:tblGrid>
                <a:gridCol w="432020"/>
                <a:gridCol w="2357883"/>
                <a:gridCol w="2795080"/>
                <a:gridCol w="3181192"/>
              </a:tblGrid>
              <a:tr h="54192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Қазақша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English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Русский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Жүрек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Heart</a:t>
                      </a:r>
                      <a:r>
                        <a:rPr lang="en-US" sz="2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Сердца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Камера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Chamber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Камера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Жүрекше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Atria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Предсердие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Қарынша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Ventricle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Желудочек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Тамыр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Vessel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Сосуд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Күретамыр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Artery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Артерия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Көктамыр</a:t>
                      </a:r>
                      <a:r>
                        <a:rPr lang="kk-KZ" sz="2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Vein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Вена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Қылтамыр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Capillary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Капилляр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Лүпіл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Pulse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Пульс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28" marR="60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85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94178" y="659219"/>
            <a:ext cx="391966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6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Key terms</a:t>
            </a:r>
            <a:endParaRPr lang="ru-RU" sz="66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6678" y="2199214"/>
            <a:ext cx="100172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72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Heart</a:t>
            </a:r>
            <a:r>
              <a:rPr kumimoji="0" lang="ru-RU" sz="7200" b="1" i="0" u="none" strike="noStrike" kern="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US" sz="72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72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Vessel</a:t>
            </a:r>
            <a:r>
              <a:rPr lang="en-US" sz="72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, Artery, </a:t>
            </a:r>
            <a:r>
              <a:rPr lang="en-US" sz="72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Vein</a:t>
            </a:r>
            <a:r>
              <a:rPr lang="en-US" sz="72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72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Capillary, Pulse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406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5163" y="63818"/>
            <a:ext cx="9604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Theoretical unit</a:t>
            </a:r>
            <a:endParaRPr lang="ru-RU" sz="36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3307379" y="710149"/>
            <a:ext cx="5113605" cy="741122"/>
          </a:xfrm>
          <a:prstGeom prst="roundRect">
            <a:avLst/>
          </a:prstGeom>
          <a:solidFill>
            <a:srgbClr val="FF9900"/>
          </a:solidFill>
          <a:ln w="952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uLnTx/>
                <a:uFillTx/>
                <a:latin typeface="Times New Roman" pitchFamily="18" charset="0"/>
                <a:cs typeface="Times New Roman" pitchFamily="18" charset="0"/>
              </a:rPr>
              <a:t>Circulatory system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1413504" y="1478567"/>
            <a:ext cx="2500312" cy="742695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HEART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4"/>
          <p:cNvSpPr>
            <a:spLocks noChangeArrowheads="1"/>
          </p:cNvSpPr>
          <p:nvPr/>
        </p:nvSpPr>
        <p:spPr bwMode="auto">
          <a:xfrm>
            <a:off x="7820166" y="1452096"/>
            <a:ext cx="3480179" cy="795636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BLOOD VESSELS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1" name="Рисунок 10" descr="https://cdn.britannica.com/06/92806-050-A7AFBD5B/Blood-heart-capillaries-arteries-vein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0609" y="2679028"/>
            <a:ext cx="4217157" cy="385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s://www.zoonoz.ru/wp-content/uploads/2018/03/serdce-cheloveka-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163" y="2480569"/>
            <a:ext cx="4694379" cy="368677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Скругленный прямоугольник 13"/>
          <p:cNvSpPr/>
          <p:nvPr/>
        </p:nvSpPr>
        <p:spPr>
          <a:xfrm>
            <a:off x="259307" y="4323957"/>
            <a:ext cx="1719618" cy="534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right </a:t>
            </a:r>
            <a:r>
              <a:rPr lang="en-US" dirty="0" err="1" smtClean="0"/>
              <a:t>artrium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15163" y="5252947"/>
            <a:ext cx="1949469" cy="615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right ventricle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42800" y="4608153"/>
            <a:ext cx="1949469" cy="615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left ventricle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57725" y="3534661"/>
            <a:ext cx="1719618" cy="534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Left </a:t>
            </a:r>
            <a:r>
              <a:rPr lang="en-US" dirty="0" err="1" smtClean="0"/>
              <a:t>artrium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064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77301a955ce2c7228de5533936ddddbcbffea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513</TotalTime>
  <Words>404</Words>
  <Application>Microsoft Office PowerPoint</Application>
  <PresentationFormat>Произвольный</PresentationFormat>
  <Paragraphs>187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Қ.А Ясауи атындағы қазақ түрік халықаралық университеті</dc:title>
  <dc:creator>Otkir Serikbaev</dc:creator>
  <cp:lastModifiedBy>школа</cp:lastModifiedBy>
  <cp:revision>55</cp:revision>
  <dcterms:created xsi:type="dcterms:W3CDTF">2015-10-07T18:20:46Z</dcterms:created>
  <dcterms:modified xsi:type="dcterms:W3CDTF">2019-12-11T03:19:50Z</dcterms:modified>
</cp:coreProperties>
</file>